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8" r:id="rId3"/>
    <p:sldId id="285" r:id="rId4"/>
    <p:sldId id="262" r:id="rId5"/>
    <p:sldId id="266" r:id="rId6"/>
    <p:sldId id="268" r:id="rId7"/>
    <p:sldId id="271" r:id="rId8"/>
    <p:sldId id="295" r:id="rId9"/>
    <p:sldId id="270" r:id="rId10"/>
    <p:sldId id="272" r:id="rId11"/>
    <p:sldId id="273" r:id="rId12"/>
    <p:sldId id="293" r:id="rId13"/>
    <p:sldId id="291" r:id="rId14"/>
    <p:sldId id="292" r:id="rId15"/>
    <p:sldId id="281" r:id="rId16"/>
    <p:sldId id="286" r:id="rId17"/>
    <p:sldId id="287" r:id="rId18"/>
    <p:sldId id="288" r:id="rId19"/>
    <p:sldId id="289" r:id="rId20"/>
    <p:sldId id="290" r:id="rId21"/>
    <p:sldId id="27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 autoAdjust="0"/>
    <p:restoredTop sz="85109" autoAdjust="0"/>
  </p:normalViewPr>
  <p:slideViewPr>
    <p:cSldViewPr snapToGrid="0" snapToObjects="1">
      <p:cViewPr varScale="1">
        <p:scale>
          <a:sx n="103" d="100"/>
          <a:sy n="103" d="100"/>
        </p:scale>
        <p:origin x="-179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72" y="1978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2" name="副标题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20" name="页脚占位符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椭圆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9" name="进程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进程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饼图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椭圆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同心圆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标题占位符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  <p:sp>
        <p:nvSpPr>
          <p:cNvPr id="24" name="日期占位符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7C3A134-F1C3-464B-BF47-54DC2DE08F52}" type="datetimeFigureOut">
              <a:rPr lang="en-US" smtClean="0"/>
              <a:t>18/3/7</a:t>
            </a:fld>
            <a:endParaRPr lang="en-US" dirty="0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9648F39E-9C37-485F-AC97-16BB4BDF9F49}" type="slidenum">
              <a:rPr kumimoji="0" lang="en-US" smtClean="0"/>
              <a:t>‹#›</a:t>
            </a:fld>
            <a:endParaRPr kumimoji="0" lang="en-US" dirty="0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91974" y="1392888"/>
            <a:ext cx="7298009" cy="2301240"/>
          </a:xfrm>
        </p:spPr>
        <p:txBody>
          <a:bodyPr/>
          <a:lstStyle/>
          <a:p>
            <a:pPr algn="ctr"/>
            <a:r>
              <a:rPr kumimoji="1" lang="zh-CN" alt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室内图像的家具多标签标注与箱体重建算法研究</a:t>
            </a:r>
            <a:endParaRPr kumimoji="1" lang="zh-CN" alt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59687" y="4581893"/>
            <a:ext cx="38908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1541447 </a:t>
            </a:r>
            <a:r>
              <a:rPr kumimoji="1" lang="zh-CN" altLang="en-US" sz="2800" dirty="0" smtClean="0"/>
              <a:t>马天瑶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指导老师：贾金原</a:t>
            </a:r>
            <a:r>
              <a:rPr kumimoji="1" lang="en-US" altLang="zh-CN" sz="2800" dirty="0" smtClean="0"/>
              <a:t> </a:t>
            </a:r>
            <a:r>
              <a:rPr kumimoji="1" lang="zh-CN" altLang="en-US" sz="2800" dirty="0" smtClean="0"/>
              <a:t>教授</a:t>
            </a:r>
            <a:endParaRPr kumimoji="1"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279146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箱体重建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56643" y="1504137"/>
            <a:ext cx="7688274" cy="4610376"/>
          </a:xfrm>
        </p:spPr>
        <p:txBody>
          <a:bodyPr/>
          <a:lstStyle/>
          <a:p>
            <a:pPr marL="379476" indent="-342900"/>
            <a:r>
              <a:rPr lang="zh-CN" altLang="zh-CN" sz="2800" dirty="0"/>
              <a:t>基于</a:t>
            </a:r>
            <a:r>
              <a:rPr lang="en-US" altLang="zh-CN" sz="2800" dirty="0"/>
              <a:t>Faster R-CNN</a:t>
            </a:r>
            <a:r>
              <a:rPr lang="zh-CN" altLang="zh-CN" sz="2800" dirty="0"/>
              <a:t>的图像分割</a:t>
            </a:r>
            <a:r>
              <a:rPr lang="en-US" altLang="zh-CN" sz="2800" dirty="0"/>
              <a:t> </a:t>
            </a:r>
            <a:endParaRPr lang="en-US" altLang="zh-CN" sz="2800" dirty="0" smtClean="0"/>
          </a:p>
          <a:p>
            <a:pPr marL="379476" indent="-342900"/>
            <a:endParaRPr lang="en-US" altLang="zh-CN" sz="2400" dirty="0"/>
          </a:p>
          <a:p>
            <a:pPr marL="379476" indent="-342900"/>
            <a:endParaRPr lang="en-US" altLang="zh-CN" sz="2400" dirty="0" smtClean="0"/>
          </a:p>
          <a:p>
            <a:pPr marL="379476" indent="-342900"/>
            <a:endParaRPr lang="en-US" altLang="zh-CN" sz="2400" dirty="0"/>
          </a:p>
          <a:p>
            <a:pPr marL="379476" indent="-342900"/>
            <a:endParaRPr lang="en-US" altLang="zh-CN" sz="2400" dirty="0" smtClean="0"/>
          </a:p>
          <a:p>
            <a:pPr marL="379476" indent="-342900"/>
            <a:endParaRPr lang="en-US" altLang="zh-CN" sz="2400" dirty="0"/>
          </a:p>
          <a:p>
            <a:pPr marL="379476" indent="-342900"/>
            <a:endParaRPr lang="en-US" altLang="zh-CN" sz="2400" dirty="0" smtClean="0"/>
          </a:p>
          <a:p>
            <a:pPr marL="493776" indent="-457200" algn="ctr"/>
            <a:endParaRPr kumimoji="1" lang="zh-CN" altLang="en-US" dirty="0"/>
          </a:p>
        </p:txBody>
      </p:sp>
      <p:pic>
        <p:nvPicPr>
          <p:cNvPr id="5" name="图片 4" descr="WechatIMG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908" y="2573537"/>
            <a:ext cx="1458316" cy="9721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605006" y="4113121"/>
            <a:ext cx="1887719" cy="2033302"/>
          </a:xfrm>
          <a:prstGeom prst="rect">
            <a:avLst/>
          </a:prstGeom>
          <a:solidFill>
            <a:schemeClr val="bg2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立方体 6"/>
          <p:cNvSpPr/>
          <p:nvPr/>
        </p:nvSpPr>
        <p:spPr>
          <a:xfrm>
            <a:off x="4951066" y="4251621"/>
            <a:ext cx="523000" cy="1388127"/>
          </a:xfrm>
          <a:prstGeom prst="cube">
            <a:avLst>
              <a:gd name="adj" fmla="val 77536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06926" y="4405391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11698" y="4405391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244166" y="4602591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067762" y="4280875"/>
            <a:ext cx="53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 smtClean="0">
                <a:latin typeface="Times New Roman"/>
                <a:cs typeface="Times New Roman"/>
              </a:rPr>
              <a:t>Conv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2" name="立方体 11"/>
          <p:cNvSpPr/>
          <p:nvPr/>
        </p:nvSpPr>
        <p:spPr>
          <a:xfrm>
            <a:off x="2699872" y="2570921"/>
            <a:ext cx="1018223" cy="3821601"/>
          </a:xfrm>
          <a:prstGeom prst="cube">
            <a:avLst>
              <a:gd name="adj" fmla="val 88475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690361" y="6387671"/>
            <a:ext cx="104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feature maps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42122" y="2722061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327436" y="2722061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977567" y="2431161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RPN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62377" y="2280024"/>
            <a:ext cx="127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proposals (</a:t>
            </a:r>
            <a:r>
              <a:rPr kumimoji="1" lang="en-US" altLang="zh-CN" sz="1200" b="1" dirty="0" err="1" smtClean="0">
                <a:latin typeface="Times New Roman"/>
                <a:cs typeface="Times New Roman"/>
              </a:rPr>
              <a:t>RoIs</a:t>
            </a:r>
            <a:r>
              <a:rPr kumimoji="1" lang="en-US" altLang="zh-CN" sz="1200" b="1" dirty="0" smtClean="0">
                <a:latin typeface="Times New Roman"/>
                <a:cs typeface="Times New Roman"/>
              </a:rPr>
              <a:t>)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07018" y="4136005"/>
            <a:ext cx="389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FC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87955" y="5873762"/>
            <a:ext cx="1027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 dirty="0" smtClean="0">
                <a:latin typeface="Times New Roman"/>
                <a:cs typeface="Times New Roman"/>
              </a:rPr>
              <a:t>for each </a:t>
            </a:r>
            <a:r>
              <a:rPr kumimoji="1" lang="en-US" altLang="zh-CN" sz="1200" i="1" dirty="0" err="1" smtClean="0">
                <a:latin typeface="Times New Roman"/>
                <a:cs typeface="Times New Roman"/>
              </a:rPr>
              <a:t>RoI</a:t>
            </a:r>
            <a:endParaRPr kumimoji="1" lang="zh-CN" altLang="en-US" sz="1200" i="1" dirty="0">
              <a:latin typeface="Times New Roman"/>
              <a:cs typeface="Times New Roman"/>
            </a:endParaRPr>
          </a:p>
        </p:txBody>
      </p:sp>
      <p:cxnSp>
        <p:nvCxnSpPr>
          <p:cNvPr id="20" name="直线箭头连接符 19"/>
          <p:cNvCxnSpPr>
            <a:stCxn id="30" idx="3"/>
            <a:endCxn id="10" idx="1"/>
          </p:cNvCxnSpPr>
          <p:nvPr/>
        </p:nvCxnSpPr>
        <p:spPr>
          <a:xfrm>
            <a:off x="1999116" y="4940128"/>
            <a:ext cx="245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10" idx="3"/>
            <a:endCxn id="12" idx="2"/>
          </p:cNvCxnSpPr>
          <p:nvPr/>
        </p:nvCxnSpPr>
        <p:spPr>
          <a:xfrm flipV="1">
            <a:off x="2427218" y="4932158"/>
            <a:ext cx="272654" cy="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>
            <a:endCxn id="7" idx="2"/>
          </p:cNvCxnSpPr>
          <p:nvPr/>
        </p:nvCxnSpPr>
        <p:spPr>
          <a:xfrm>
            <a:off x="3432077" y="5148441"/>
            <a:ext cx="15189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7" idx="5"/>
            <a:endCxn id="8" idx="1"/>
          </p:cNvCxnSpPr>
          <p:nvPr/>
        </p:nvCxnSpPr>
        <p:spPr>
          <a:xfrm>
            <a:off x="5474066" y="4742928"/>
            <a:ext cx="2328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8" idx="3"/>
            <a:endCxn id="9" idx="1"/>
          </p:cNvCxnSpPr>
          <p:nvPr/>
        </p:nvCxnSpPr>
        <p:spPr>
          <a:xfrm>
            <a:off x="5889978" y="4742928"/>
            <a:ext cx="2217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endCxn id="14" idx="1"/>
          </p:cNvCxnSpPr>
          <p:nvPr/>
        </p:nvCxnSpPr>
        <p:spPr>
          <a:xfrm>
            <a:off x="3432077" y="3059598"/>
            <a:ext cx="510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4" idx="3"/>
            <a:endCxn id="15" idx="1"/>
          </p:cNvCxnSpPr>
          <p:nvPr/>
        </p:nvCxnSpPr>
        <p:spPr>
          <a:xfrm>
            <a:off x="4125174" y="3059598"/>
            <a:ext cx="2022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5" idx="3"/>
            <a:endCxn id="5" idx="1"/>
          </p:cNvCxnSpPr>
          <p:nvPr/>
        </p:nvCxnSpPr>
        <p:spPr>
          <a:xfrm>
            <a:off x="4510488" y="3059598"/>
            <a:ext cx="234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9" idx="3"/>
            <a:endCxn id="31" idx="1"/>
          </p:cNvCxnSpPr>
          <p:nvPr/>
        </p:nvCxnSpPr>
        <p:spPr>
          <a:xfrm>
            <a:off x="6294750" y="4742928"/>
            <a:ext cx="55563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>
            <a:off x="5157981" y="3545659"/>
            <a:ext cx="0" cy="900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 descr="WechatIMG3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0" y="4454067"/>
            <a:ext cx="1458316" cy="972122"/>
          </a:xfrm>
          <a:prstGeom prst="rect">
            <a:avLst/>
          </a:prstGeom>
        </p:spPr>
      </p:pic>
      <p:pic>
        <p:nvPicPr>
          <p:cNvPr id="31" name="图片 30" descr="WechatIMG62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80" y="4048555"/>
            <a:ext cx="2083308" cy="13887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92836" y="5662475"/>
            <a:ext cx="1610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latin typeface="Times New Roman"/>
                <a:cs typeface="Times New Roman"/>
              </a:rPr>
              <a:t>bilinear</a:t>
            </a:r>
            <a:r>
              <a:rPr lang="en-US" altLang="zh-CN" sz="1200" b="1" baseline="30000" dirty="0" smtClean="0">
                <a:latin typeface="Times New Roman"/>
                <a:cs typeface="Times New Roman"/>
              </a:rPr>
              <a:t> </a:t>
            </a:r>
            <a:r>
              <a:rPr lang="en-US" altLang="zh-CN" sz="1200" b="1" dirty="0" smtClean="0">
                <a:latin typeface="Times New Roman"/>
                <a:cs typeface="Times New Roman"/>
              </a:rPr>
              <a:t>interpolation</a:t>
            </a:r>
          </a:p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max pooling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37" name="内容占位符 2"/>
          <p:cNvSpPr txBox="1">
            <a:spLocks/>
          </p:cNvSpPr>
          <p:nvPr/>
        </p:nvSpPr>
        <p:spPr>
          <a:xfrm>
            <a:off x="1060352" y="1447800"/>
            <a:ext cx="787333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kumimoji="1" lang="zh-CN" altLang="en-US" smtClean="0"/>
              <a:t>损失函数</a:t>
            </a:r>
            <a:endParaRPr kumimoji="1" lang="en-US" altLang="zh-CN" smtClean="0"/>
          </a:p>
          <a:p>
            <a:endParaRPr kumimoji="1" lang="en-US" altLang="zh-CN" smtClean="0"/>
          </a:p>
          <a:p>
            <a:endParaRPr kumimoji="1" lang="en-US" altLang="zh-CN" smtClean="0"/>
          </a:p>
          <a:p>
            <a:pPr lvl="1"/>
            <a:r>
              <a:rPr kumimoji="1" lang="zh-CN" altLang="en-US" smtClean="0"/>
              <a:t>端到端学习</a:t>
            </a:r>
            <a:endParaRPr kumimoji="1" lang="en-US" altLang="zh-CN" smtClean="0"/>
          </a:p>
          <a:p>
            <a:pPr marL="82296" indent="0">
              <a:buFont typeface="Wingdings 2"/>
              <a:buNone/>
            </a:pPr>
            <a:endParaRPr lang="en-US" altLang="zh-CN" smtClean="0"/>
          </a:p>
          <a:p>
            <a:pPr marL="82296" indent="0">
              <a:buFont typeface="Wingdings 2"/>
              <a:buNone/>
            </a:pPr>
            <a:endParaRPr lang="en-US" altLang="zh-CN" smtClean="0"/>
          </a:p>
          <a:p>
            <a:pPr marL="82296" indent="0">
              <a:buFont typeface="Wingdings 2"/>
              <a:buNone/>
            </a:pPr>
            <a:endParaRPr lang="en-US" altLang="zh-CN" smtClean="0"/>
          </a:p>
          <a:p>
            <a:pPr marL="82296" indent="0">
              <a:buFont typeface="Wingdings 2"/>
              <a:buNone/>
            </a:pPr>
            <a:r>
              <a:rPr lang="en-US" altLang="zh-CN" sz="2400" smtClean="0"/>
              <a:t>	</a:t>
            </a:r>
            <a:r>
              <a:rPr lang="zh-CN" altLang="zh-CN" sz="2400" smtClean="0"/>
              <a:t>链式法则</a:t>
            </a:r>
            <a:r>
              <a:rPr lang="zh-CN" altLang="en-US" sz="2400" smtClean="0"/>
              <a:t>：</a:t>
            </a:r>
            <a:endParaRPr kumimoji="1" lang="zh-CN" altLang="en-US" sz="2400" dirty="0"/>
          </a:p>
        </p:txBody>
      </p:sp>
      <p:pic>
        <p:nvPicPr>
          <p:cNvPr id="38" name="图片 37" descr="Screen Shot 2018-03-07 at 00.02.5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2" y="2288796"/>
            <a:ext cx="5365683" cy="596187"/>
          </a:xfrm>
          <a:prstGeom prst="rect">
            <a:avLst/>
          </a:prstGeom>
        </p:spPr>
      </p:pic>
      <p:pic>
        <p:nvPicPr>
          <p:cNvPr id="39" name="图片 38" descr="Screen Shot 2016-11-21 at 13.12.36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80" y="3889544"/>
            <a:ext cx="3957827" cy="1035838"/>
          </a:xfrm>
          <a:prstGeom prst="rect">
            <a:avLst/>
          </a:prstGeom>
        </p:spPr>
      </p:pic>
      <p:pic>
        <p:nvPicPr>
          <p:cNvPr id="40" name="图片 39" descr="Screen Shot 2016-11-21 at 13.13.50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20" y="5206296"/>
            <a:ext cx="2266870" cy="8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1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3" grpId="0"/>
      <p:bldP spid="14" grpId="0" animBg="1"/>
      <p:bldP spid="15" grpId="0" animBg="1"/>
      <p:bldP spid="16" grpId="0"/>
      <p:bldP spid="17" grpId="0"/>
      <p:bldP spid="18" grpId="0"/>
      <p:bldP spid="19" grpId="0"/>
      <p:bldP spid="32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7266" y="1528795"/>
            <a:ext cx="7666778" cy="6118361"/>
          </a:xfrm>
        </p:spPr>
        <p:txBody>
          <a:bodyPr>
            <a:normAutofit/>
          </a:bodyPr>
          <a:lstStyle/>
          <a:p>
            <a:pPr marL="493776" indent="-457200"/>
            <a:r>
              <a:rPr lang="zh-CN" altLang="zh-CN" dirty="0" smtClean="0"/>
              <a:t>基于灭点的</a:t>
            </a:r>
            <a:r>
              <a:rPr lang="zh-CN" altLang="en-US" dirty="0" smtClean="0"/>
              <a:t>相机标定</a:t>
            </a:r>
            <a:endParaRPr lang="en-US" altLang="zh-CN" dirty="0"/>
          </a:p>
          <a:p>
            <a:pPr marL="493776" indent="-457200"/>
            <a:endParaRPr lang="en-US" altLang="zh-CN" sz="2400" dirty="0"/>
          </a:p>
          <a:p>
            <a:pPr marL="768096" lvl="1" indent="-457200"/>
            <a:r>
              <a:rPr lang="zh-CN" altLang="zh-CN" sz="2400" dirty="0" smtClean="0"/>
              <a:t>三个相互正交灭点和房间主轴方向密切相关，</a:t>
            </a:r>
            <a:r>
              <a:rPr lang="zh-CN" altLang="en-US" sz="2400" dirty="0" smtClean="0"/>
              <a:t>定义世界坐标系：</a:t>
            </a:r>
            <a:endParaRPr lang="en-US" altLang="zh-CN" sz="2400" dirty="0"/>
          </a:p>
          <a:p>
            <a:pPr marL="310896" lvl="1" indent="0">
              <a:buNone/>
            </a:pPr>
            <a:r>
              <a:rPr lang="en-US" altLang="zh-CN" sz="2000" dirty="0" smtClean="0"/>
              <a:t>	</a:t>
            </a:r>
            <a:r>
              <a:rPr lang="en-US" altLang="zh-CN" sz="2400" dirty="0" smtClean="0"/>
              <a:t>1</a:t>
            </a:r>
            <a:r>
              <a:rPr lang="zh-CN" altLang="zh-CN" sz="2400" dirty="0"/>
              <a:t>）平面</a:t>
            </a:r>
            <a:r>
              <a:rPr lang="en-US" altLang="zh-CN" sz="2400" i="1" dirty="0"/>
              <a:t>X=0</a:t>
            </a:r>
            <a:r>
              <a:rPr lang="zh-CN" altLang="zh-CN" sz="2400" dirty="0"/>
              <a:t>平行于家具的底面和顶面</a:t>
            </a:r>
            <a:r>
              <a:rPr lang="zh-CN" altLang="zh-CN" sz="2400" dirty="0" smtClean="0"/>
              <a:t>。</a:t>
            </a:r>
            <a:endParaRPr lang="en-US" altLang="zh-CN" sz="2400" dirty="0"/>
          </a:p>
          <a:p>
            <a:pPr marL="310896" lvl="1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2</a:t>
            </a:r>
            <a:r>
              <a:rPr lang="zh-CN" altLang="zh-CN" sz="2400" dirty="0"/>
              <a:t>）平面</a:t>
            </a:r>
            <a:r>
              <a:rPr lang="en-US" altLang="zh-CN" sz="2400" i="1" dirty="0"/>
              <a:t>Y=0</a:t>
            </a:r>
            <a:r>
              <a:rPr lang="zh-CN" altLang="zh-CN" sz="2400" dirty="0"/>
              <a:t>平行于家具的左面和右面</a:t>
            </a:r>
            <a:r>
              <a:rPr lang="zh-CN" altLang="zh-CN" sz="2400" dirty="0" smtClean="0"/>
              <a:t>。</a:t>
            </a:r>
            <a:endParaRPr lang="en-US" altLang="zh-CN" sz="2400" dirty="0"/>
          </a:p>
          <a:p>
            <a:pPr marL="310896" lvl="1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3</a:t>
            </a:r>
            <a:r>
              <a:rPr lang="zh-CN" altLang="zh-CN" sz="2400" dirty="0"/>
              <a:t>）平面</a:t>
            </a:r>
            <a:r>
              <a:rPr lang="en-US" altLang="zh-CN" sz="2400" i="1" dirty="0"/>
              <a:t>Z=0</a:t>
            </a:r>
            <a:r>
              <a:rPr lang="zh-CN" altLang="zh-CN" sz="2400" dirty="0"/>
              <a:t>平行于家具的前面和后面</a:t>
            </a:r>
            <a:r>
              <a:rPr lang="zh-CN" altLang="zh-CN" sz="2400" dirty="0" smtClean="0"/>
              <a:t>。</a:t>
            </a:r>
            <a:endParaRPr lang="en-US" altLang="zh-CN" sz="2400" dirty="0"/>
          </a:p>
          <a:p>
            <a:pPr marL="310896" lvl="1" indent="0">
              <a:buNone/>
            </a:pPr>
            <a:r>
              <a:rPr lang="en-US" altLang="zh-CN" sz="2400" dirty="0"/>
              <a:t>	</a:t>
            </a:r>
            <a:r>
              <a:rPr lang="en-US" altLang="zh-CN" sz="2400" dirty="0" smtClean="0"/>
              <a:t>4</a:t>
            </a:r>
            <a:r>
              <a:rPr lang="zh-CN" altLang="zh-CN" sz="2400" dirty="0"/>
              <a:t>）相机的高度距离底面为</a:t>
            </a:r>
            <a:r>
              <a:rPr lang="en-US" altLang="zh-CN" sz="2400" dirty="0"/>
              <a:t>1</a:t>
            </a:r>
            <a:r>
              <a:rPr lang="zh-CN" altLang="zh-CN" sz="2400" dirty="0"/>
              <a:t>。</a:t>
            </a:r>
            <a:endParaRPr lang="en-US" altLang="zh-CN" sz="2400" dirty="0"/>
          </a:p>
          <a:p>
            <a:pPr marL="768096" lvl="1" indent="-457200"/>
            <a:endParaRPr lang="en-US" altLang="zh-CN" sz="2000" dirty="0" smtClean="0"/>
          </a:p>
          <a:p>
            <a:pPr marL="493776" indent="-457200">
              <a:buFont typeface="+mj-lt"/>
              <a:buAutoNum type="arabicPeriod"/>
            </a:pPr>
            <a:endParaRPr lang="en-US" altLang="zh-CN" sz="2400" b="1" dirty="0" smtClean="0"/>
          </a:p>
          <a:p>
            <a:pPr marL="493776" indent="-457200">
              <a:buFont typeface="+mj-lt"/>
              <a:buAutoNum type="arabicPeriod"/>
            </a:pPr>
            <a:endParaRPr lang="en-US" altLang="zh-CN" sz="2400" b="1" dirty="0" smtClean="0"/>
          </a:p>
          <a:p>
            <a:pPr marL="310896" lvl="1" indent="0">
              <a:buNone/>
            </a:pPr>
            <a:endParaRPr lang="en-US" altLang="zh-CN" sz="2000" dirty="0"/>
          </a:p>
          <a:p>
            <a:pPr marL="493776" indent="-457200">
              <a:buFont typeface="+mj-lt"/>
              <a:buAutoNum type="arabicPeriod"/>
            </a:pPr>
            <a:endParaRPr lang="en-US" altLang="zh-CN" sz="240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>
                <a:solidFill>
                  <a:srgbClr val="F7DF56"/>
                </a:solidFill>
              </a:rPr>
              <a:t>箱体重建</a:t>
            </a:r>
            <a:endParaRPr kumimoji="1" lang="zh-CN" altLang="en-US" sz="4400" dirty="0"/>
          </a:p>
        </p:txBody>
      </p:sp>
      <p:pic>
        <p:nvPicPr>
          <p:cNvPr id="11" name="图片 10" descr="Screen Shot 2016-11-21 at 13.08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49" y="0"/>
            <a:ext cx="3681951" cy="247963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97341" y="2310692"/>
            <a:ext cx="7755369" cy="3698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68096" lvl="1" indent="-457200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</a:pPr>
            <a:r>
              <a:rPr lang="zh-CN" altLang="zh-CN" sz="2400" dirty="0"/>
              <a:t>由针孔模型可知三维空间坐标到图像坐标的变换定义如下：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marL="768096" lvl="1" indent="-457200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</a:pPr>
            <a:endParaRPr lang="en-US" altLang="zh-CN" sz="2400" dirty="0"/>
          </a:p>
          <a:p>
            <a:pPr marL="768096" lvl="1" indent="-457200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</a:pPr>
            <a:endParaRPr lang="en-US" altLang="zh-CN" sz="2400" dirty="0" smtClean="0"/>
          </a:p>
          <a:p>
            <a:pPr marL="768096" lvl="1" indent="-457200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</a:pPr>
            <a:endParaRPr lang="en-US" altLang="zh-CN" sz="2400" dirty="0"/>
          </a:p>
          <a:p>
            <a:pPr marL="310896" lvl="1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 </a:t>
            </a:r>
            <a:r>
              <a:rPr lang="zh-CN" altLang="zh-CN" sz="2400" dirty="0" smtClean="0"/>
              <a:t>标定矩阵</a:t>
            </a:r>
            <a:r>
              <a:rPr lang="en-US" altLang="zh-CN" sz="2400" dirty="0"/>
              <a:t>K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653796" lvl="1" indent="-342900"/>
            <a:endParaRPr lang="en-US" altLang="zh-CN" sz="2400" dirty="0"/>
          </a:p>
          <a:p>
            <a:pPr marL="310896" lvl="1" indent="0">
              <a:buNone/>
            </a:pPr>
            <a:r>
              <a:rPr lang="en-US" altLang="zh-CN" sz="2400" dirty="0" smtClean="0"/>
              <a:t>          </a:t>
            </a:r>
            <a:r>
              <a:rPr lang="zh-CN" altLang="zh-CN" sz="2400" dirty="0" smtClean="0"/>
              <a:t>旋转矩阵</a:t>
            </a:r>
            <a:r>
              <a:rPr lang="en-US" altLang="zh-CN" sz="2400" dirty="0"/>
              <a:t>R</a:t>
            </a:r>
            <a:r>
              <a:rPr lang="zh-CN" altLang="zh-CN" sz="2400" dirty="0"/>
              <a:t>：</a:t>
            </a:r>
            <a:endParaRPr lang="en-US" altLang="zh-CN" sz="2400" dirty="0"/>
          </a:p>
          <a:p>
            <a:pPr marL="768096" lvl="1" indent="-457200">
              <a:spcBef>
                <a:spcPts val="550"/>
              </a:spcBef>
              <a:buClr>
                <a:schemeClr val="accent1"/>
              </a:buClr>
              <a:buFont typeface="Verdana"/>
              <a:buChar char="◦"/>
            </a:pPr>
            <a:endParaRPr lang="en-US" altLang="zh-CN" sz="2400" dirty="0"/>
          </a:p>
        </p:txBody>
      </p:sp>
      <p:pic>
        <p:nvPicPr>
          <p:cNvPr id="12" name="图片 11" descr="Screen Shot 2016-11-21 at 13.01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740" y="3157942"/>
            <a:ext cx="3695700" cy="876300"/>
          </a:xfrm>
          <a:prstGeom prst="rect">
            <a:avLst/>
          </a:prstGeom>
        </p:spPr>
      </p:pic>
      <p:pic>
        <p:nvPicPr>
          <p:cNvPr id="13" name="图片 12" descr="Screen Shot 2016-11-21 at 13.02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48" y="4376325"/>
            <a:ext cx="2271912" cy="409227"/>
          </a:xfrm>
          <a:prstGeom prst="rect">
            <a:avLst/>
          </a:prstGeom>
        </p:spPr>
      </p:pic>
      <p:pic>
        <p:nvPicPr>
          <p:cNvPr id="14" name="图片 13" descr="Screen Shot 2018-03-07 at 00.28.5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702" y="5056360"/>
            <a:ext cx="2391218" cy="52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60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>
                <a:solidFill>
                  <a:srgbClr val="F7DF56"/>
                </a:solidFill>
              </a:rPr>
              <a:t>箱体重建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建立包围盒</a:t>
            </a:r>
            <a:endParaRPr kumimoji="1" lang="zh-CN" altLang="en-US" dirty="0"/>
          </a:p>
        </p:txBody>
      </p:sp>
      <p:pic>
        <p:nvPicPr>
          <p:cNvPr id="4" name="图片 3" descr="Screen Shot 2015-06-02 at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77" y="2839050"/>
            <a:ext cx="4288155" cy="26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Screen Shot 2018-03-07 at 00.34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86" y="3378143"/>
            <a:ext cx="3306645" cy="87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72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具体实现</a:t>
            </a:r>
            <a:endParaRPr kumimoji="1" lang="zh-CN" altLang="en-US" sz="4800" dirty="0">
              <a:solidFill>
                <a:srgbClr val="F7DF56"/>
              </a:solidFill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588008" y="4270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endParaRPr kumimoji="1" lang="zh-CN" altLang="en-US" sz="4800" dirty="0">
              <a:solidFill>
                <a:srgbClr val="F7DF56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89240" y="2663820"/>
            <a:ext cx="833677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有标注的数据集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30782" y="318227"/>
            <a:ext cx="3903173" cy="460889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692483" y="624964"/>
            <a:ext cx="3424100" cy="194512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67932" y="991900"/>
            <a:ext cx="1416098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设置层的排列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67932" y="2028061"/>
            <a:ext cx="1416097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参数初始化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12469" y="2035248"/>
            <a:ext cx="1416096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定义超参数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481467" y="1520090"/>
            <a:ext cx="1416095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定义优化方式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12469" y="1520090"/>
            <a:ext cx="1416096" cy="3669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定义损失函数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92483" y="2778905"/>
            <a:ext cx="3424100" cy="957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912466" y="3113086"/>
            <a:ext cx="1416097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梯度检查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05750" y="3115451"/>
            <a:ext cx="1384754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合理性检查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79960" y="4064667"/>
            <a:ext cx="3436623" cy="6908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656391" y="4226370"/>
            <a:ext cx="1527399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超参数调优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518686" y="5279003"/>
            <a:ext cx="1771693" cy="521657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已训练的图像标注网络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430782" y="318227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网络模型训练</a:t>
            </a:r>
            <a:endParaRPr kumimoji="1" lang="zh-CN" altLang="en-US" sz="12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2679960" y="624964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模型搭建</a:t>
            </a:r>
            <a:endParaRPr kumimoji="1" lang="zh-CN" altLang="en-US" sz="12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2692483" y="2790319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模型检查</a:t>
            </a:r>
            <a:endParaRPr kumimoji="1" lang="zh-CN" altLang="en-US" sz="1200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2679960" y="4084974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 smtClean="0"/>
              <a:t>模型跟踪</a:t>
            </a:r>
            <a:endParaRPr kumimoji="1" lang="zh-CN" altLang="en-US" sz="1200" b="1" dirty="0"/>
          </a:p>
        </p:txBody>
      </p:sp>
      <p:cxnSp>
        <p:nvCxnSpPr>
          <p:cNvPr id="26" name="直线箭头连接符 25"/>
          <p:cNvCxnSpPr>
            <a:stCxn id="10" idx="2"/>
            <a:endCxn id="16" idx="0"/>
          </p:cNvCxnSpPr>
          <p:nvPr/>
        </p:nvCxnSpPr>
        <p:spPr>
          <a:xfrm>
            <a:off x="4404533" y="2570086"/>
            <a:ext cx="0" cy="208819"/>
          </a:xfrm>
          <a:prstGeom prst="straightConnector1">
            <a:avLst/>
          </a:prstGeom>
          <a:ln w="31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6" idx="2"/>
            <a:endCxn id="19" idx="0"/>
          </p:cNvCxnSpPr>
          <p:nvPr/>
        </p:nvCxnSpPr>
        <p:spPr>
          <a:xfrm flipH="1">
            <a:off x="4398272" y="3736768"/>
            <a:ext cx="6261" cy="327899"/>
          </a:xfrm>
          <a:prstGeom prst="straightConnector1">
            <a:avLst/>
          </a:prstGeom>
          <a:ln w="31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右箭头 27"/>
          <p:cNvSpPr/>
          <p:nvPr/>
        </p:nvSpPr>
        <p:spPr>
          <a:xfrm>
            <a:off x="1322917" y="2764600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995565" y="6215637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2409085" y="6106744"/>
            <a:ext cx="993847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室内图像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813500" y="6123399"/>
            <a:ext cx="1182065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图像标注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3406790" y="6215637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402275" y="6093536"/>
            <a:ext cx="1452838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多标签标注的图像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4260872" y="4927123"/>
            <a:ext cx="287321" cy="351880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4260872" y="5789129"/>
            <a:ext cx="287321" cy="322739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89240" y="3736768"/>
            <a:ext cx="833677" cy="43259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有分割的数据集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7" name="右箭头 36"/>
          <p:cNvSpPr/>
          <p:nvPr/>
        </p:nvSpPr>
        <p:spPr>
          <a:xfrm>
            <a:off x="1322917" y="3852198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729627" y="2399791"/>
            <a:ext cx="281313" cy="2012444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数据预处理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39" name="右箭头 38"/>
          <p:cNvSpPr/>
          <p:nvPr/>
        </p:nvSpPr>
        <p:spPr>
          <a:xfrm>
            <a:off x="2010940" y="2764600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右箭头 39"/>
          <p:cNvSpPr/>
          <p:nvPr/>
        </p:nvSpPr>
        <p:spPr>
          <a:xfrm>
            <a:off x="2010940" y="3855456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 dirty="0"/>
          </a:p>
        </p:txBody>
      </p:sp>
      <p:sp>
        <p:nvSpPr>
          <p:cNvPr id="41" name="右箭头 40"/>
          <p:cNvSpPr/>
          <p:nvPr/>
        </p:nvSpPr>
        <p:spPr>
          <a:xfrm>
            <a:off x="6333955" y="2375743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583123" y="1148297"/>
            <a:ext cx="1209747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室内图像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610805" y="2292090"/>
            <a:ext cx="1182065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图像分割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6740665" y="1571448"/>
            <a:ext cx="463430" cy="1862118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已训练的图像分割网络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5" name="右箭头 44"/>
          <p:cNvSpPr/>
          <p:nvPr/>
        </p:nvSpPr>
        <p:spPr>
          <a:xfrm>
            <a:off x="7204095" y="2375743"/>
            <a:ext cx="406710" cy="209212"/>
          </a:xfrm>
          <a:prstGeom prst="rightArrow">
            <a:avLst/>
          </a:prstGeom>
          <a:solidFill>
            <a:schemeClr val="bg1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下箭头 45"/>
          <p:cNvSpPr/>
          <p:nvPr/>
        </p:nvSpPr>
        <p:spPr>
          <a:xfrm>
            <a:off x="8039982" y="1571448"/>
            <a:ext cx="287321" cy="720642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7722231" y="3004893"/>
            <a:ext cx="1027537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基于灭点的相机标定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48" name="下箭头 47"/>
          <p:cNvSpPr/>
          <p:nvPr/>
        </p:nvSpPr>
        <p:spPr>
          <a:xfrm>
            <a:off x="8039982" y="2673295"/>
            <a:ext cx="287321" cy="322739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下箭头 48"/>
          <p:cNvSpPr/>
          <p:nvPr/>
        </p:nvSpPr>
        <p:spPr>
          <a:xfrm>
            <a:off x="8039982" y="3376623"/>
            <a:ext cx="287321" cy="322739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圆角矩形 49"/>
          <p:cNvSpPr/>
          <p:nvPr/>
        </p:nvSpPr>
        <p:spPr>
          <a:xfrm>
            <a:off x="7457235" y="4442811"/>
            <a:ext cx="1452838" cy="418425"/>
          </a:xfrm>
          <a:prstGeom prst="roundRect">
            <a:avLst/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建立箱体的图像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610805" y="3723217"/>
            <a:ext cx="1182065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建立包围盒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52" name="下箭头 51"/>
          <p:cNvSpPr/>
          <p:nvPr/>
        </p:nvSpPr>
        <p:spPr>
          <a:xfrm>
            <a:off x="8048721" y="4103703"/>
            <a:ext cx="287321" cy="322739"/>
          </a:xfrm>
          <a:prstGeom prst="downArrow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908969" y="991900"/>
            <a:ext cx="1416098" cy="37173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>
                <a:solidFill>
                  <a:srgbClr val="000000"/>
                </a:solidFill>
              </a:rPr>
              <a:t>数据处理</a:t>
            </a:r>
            <a:endParaRPr kumimoji="1" lang="zh-CN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5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 dirty="0">
                <a:solidFill>
                  <a:srgbClr val="F7DF56"/>
                </a:solidFill>
              </a:rPr>
              <a:t>具体实现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061906"/>
          </a:xfrm>
        </p:spPr>
        <p:txBody>
          <a:bodyPr/>
          <a:lstStyle/>
          <a:p>
            <a:r>
              <a:rPr kumimoji="1" lang="zh-CN" altLang="en-US" sz="2800" dirty="0" smtClean="0"/>
              <a:t>模型搭建</a:t>
            </a:r>
            <a:endParaRPr kumimoji="1" lang="en-US" altLang="zh-CN" sz="2800" dirty="0"/>
          </a:p>
          <a:p>
            <a:pPr lvl="1"/>
            <a:r>
              <a:rPr lang="zh-CN" altLang="en-US" sz="2000" dirty="0" smtClean="0"/>
              <a:t>像素值均值化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优化方式：</a:t>
            </a:r>
            <a:r>
              <a:rPr lang="en-US" altLang="zh-CN" sz="2000" dirty="0" err="1"/>
              <a:t>Nesterov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Momentum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Adam</a:t>
            </a:r>
          </a:p>
          <a:p>
            <a:pPr lvl="1"/>
            <a:r>
              <a:rPr lang="zh-CN" altLang="en-US" sz="2000" dirty="0" smtClean="0"/>
              <a:t>解决过拟合：</a:t>
            </a:r>
            <a:r>
              <a:rPr lang="en-US" altLang="zh-CN" sz="2000" dirty="0" smtClean="0"/>
              <a:t>L2</a:t>
            </a:r>
            <a:r>
              <a:rPr lang="zh-CN" altLang="en-US" sz="2000" dirty="0" smtClean="0"/>
              <a:t>正则化程度</a:t>
            </a:r>
            <a:r>
              <a:rPr lang="en-US" altLang="zh-CN" sz="2000" i="1" dirty="0" err="1"/>
              <a:t>λ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、随机失活概率</a:t>
            </a:r>
            <a:r>
              <a:rPr lang="en-US" altLang="zh-CN" sz="2000" dirty="0" smtClean="0"/>
              <a:t>p</a:t>
            </a:r>
          </a:p>
          <a:p>
            <a:pPr lvl="1"/>
            <a:r>
              <a:rPr lang="zh-CN" altLang="en-US" sz="2000" dirty="0" smtClean="0"/>
              <a:t>参数初始化：权重</a:t>
            </a:r>
            <a:r>
              <a:rPr lang="en-US" altLang="zh-CN" sz="2000" dirty="0" smtClean="0"/>
              <a:t>W</a:t>
            </a:r>
            <a:r>
              <a:rPr lang="zh-CN" altLang="en-US" sz="2000" dirty="0" smtClean="0"/>
              <a:t>、偏置</a:t>
            </a:r>
            <a:r>
              <a:rPr lang="en-US" altLang="zh-CN" sz="2000" dirty="0" smtClean="0"/>
              <a:t>b</a:t>
            </a:r>
          </a:p>
          <a:p>
            <a:r>
              <a:rPr kumimoji="1" lang="zh-CN" altLang="en-US" sz="2800" dirty="0" smtClean="0"/>
              <a:t>模型检查</a:t>
            </a:r>
            <a:endParaRPr kumimoji="1" lang="en-US" altLang="zh-CN" sz="2800" dirty="0"/>
          </a:p>
          <a:p>
            <a:pPr lvl="1"/>
            <a:r>
              <a:rPr lang="zh-CN" altLang="en-US" sz="2000" dirty="0" smtClean="0"/>
              <a:t>梯度检查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合理性检查：对小数据子集进行过拟合</a:t>
            </a:r>
            <a:endParaRPr lang="en-US" altLang="zh-CN" sz="2000" dirty="0" smtClean="0"/>
          </a:p>
          <a:p>
            <a:r>
              <a:rPr kumimoji="1" lang="zh-CN" altLang="en-US" sz="2800" dirty="0" smtClean="0"/>
              <a:t>超参数调优</a:t>
            </a:r>
            <a:endParaRPr kumimoji="1" lang="en-US" altLang="zh-CN" sz="2800" dirty="0" smtClean="0"/>
          </a:p>
          <a:p>
            <a:pPr lvl="1"/>
            <a:r>
              <a:rPr kumimoji="1" lang="zh-CN" altLang="en-US" sz="2000" dirty="0" smtClean="0"/>
              <a:t>损失值</a:t>
            </a:r>
            <a:endParaRPr kumimoji="1" lang="en-US" altLang="zh-CN" sz="2000" dirty="0"/>
          </a:p>
          <a:p>
            <a:pPr lvl="1"/>
            <a:r>
              <a:rPr lang="zh-CN" altLang="zh-CN" sz="2000" dirty="0"/>
              <a:t>训练集和验证集的准确率</a:t>
            </a:r>
            <a:r>
              <a:rPr lang="en-US" altLang="zh-CN" sz="2000" dirty="0"/>
              <a:t> </a:t>
            </a:r>
            <a:endParaRPr kumimoji="1" lang="en-US" altLang="zh-CN" sz="2000" dirty="0" smtClean="0"/>
          </a:p>
          <a:p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1" lang="zh-CN" altLang="en-US" smtClean="0"/>
              <a:t>数据预处理（</a:t>
            </a:r>
            <a:r>
              <a:rPr kumimoji="1" lang="en-US" altLang="zh-CN" smtClean="0"/>
              <a:t>MS COCO</a:t>
            </a:r>
            <a:r>
              <a:rPr kumimoji="1" lang="zh-CN" altLang="en-US" smtClean="0"/>
              <a:t>数据集）</a:t>
            </a:r>
            <a:endParaRPr kumimoji="1"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972528"/>
              </p:ext>
            </p:extLst>
          </p:nvPr>
        </p:nvGraphicFramePr>
        <p:xfrm>
          <a:off x="2872817" y="2330184"/>
          <a:ext cx="4180018" cy="391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009"/>
                <a:gridCol w="2090009"/>
              </a:tblGrid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Id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>
                          <a:effectLst/>
                          <a:latin typeface="Times New Roman"/>
                          <a:ea typeface="宋体"/>
                        </a:rPr>
                        <a:t>名称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62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Chair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63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Couch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65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Bed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67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Dining table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70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Toilet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72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TV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78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Microwave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79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Oven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80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Toaster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81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Sink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26518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  <a:latin typeface="Times New Roman"/>
                          <a:ea typeface="宋体"/>
                        </a:rPr>
                        <a:t>82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  <a:latin typeface="Times New Roman"/>
                          <a:ea typeface="宋体"/>
                        </a:rPr>
                        <a:t>Refrigerator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59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实验结果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神经</a:t>
            </a:r>
            <a:r>
              <a:rPr lang="zh-CN" altLang="zh-CN" dirty="0" smtClean="0"/>
              <a:t>网络</a:t>
            </a:r>
            <a:r>
              <a:rPr lang="zh-CN" altLang="zh-CN" dirty="0"/>
              <a:t>的训练工作在</a:t>
            </a:r>
            <a:r>
              <a:rPr lang="en-US" altLang="zh-CN" dirty="0"/>
              <a:t>AWS</a:t>
            </a:r>
            <a:r>
              <a:rPr lang="zh-CN" altLang="zh-CN" dirty="0"/>
              <a:t>平台上进行，使用的是</a:t>
            </a:r>
            <a:r>
              <a:rPr lang="en-US" altLang="zh-CN" dirty="0"/>
              <a:t>EC2</a:t>
            </a:r>
            <a:r>
              <a:rPr lang="zh-CN" altLang="zh-CN" dirty="0"/>
              <a:t>服务下的</a:t>
            </a:r>
            <a:r>
              <a:rPr lang="en-US" altLang="zh-CN" dirty="0"/>
              <a:t>g2.2xlarge</a:t>
            </a:r>
            <a:r>
              <a:rPr lang="zh-CN" altLang="zh-CN" dirty="0"/>
              <a:t>实例</a:t>
            </a:r>
            <a:r>
              <a:rPr lang="zh-CN" altLang="zh-CN" dirty="0" smtClean="0"/>
              <a:t>。</a:t>
            </a:r>
            <a:r>
              <a:rPr lang="zh-CN" altLang="zh-CN" dirty="0"/>
              <a:t>其余的工作在</a:t>
            </a:r>
            <a:r>
              <a:rPr lang="en-US" altLang="zh-CN" dirty="0"/>
              <a:t>PC</a:t>
            </a:r>
            <a:r>
              <a:rPr lang="zh-CN" altLang="zh-CN" dirty="0"/>
              <a:t>端进</a:t>
            </a:r>
            <a:r>
              <a:rPr lang="zh-CN" altLang="zh-CN" dirty="0" smtClean="0"/>
              <a:t>行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zh-CN" dirty="0" smtClean="0"/>
              <a:t>服务器端具体配置如下：</a:t>
            </a:r>
            <a:endParaRPr lang="en-US" altLang="zh-CN" dirty="0" smtClean="0"/>
          </a:p>
          <a:p>
            <a:pPr marL="82296" indent="0">
              <a:buNone/>
            </a:pPr>
            <a:r>
              <a:rPr lang="en-US" altLang="zh-CN" sz="2200" dirty="0"/>
              <a:t>	</a:t>
            </a:r>
            <a:r>
              <a:rPr lang="zh-CN" altLang="zh-CN" sz="2200" dirty="0" smtClean="0"/>
              <a:t>（</a:t>
            </a:r>
            <a:r>
              <a:rPr lang="en-US" altLang="zh-CN" sz="2200" dirty="0"/>
              <a:t>1</a:t>
            </a:r>
            <a:r>
              <a:rPr lang="zh-CN" altLang="zh-CN" sz="2200" dirty="0"/>
              <a:t>）操作系统：</a:t>
            </a:r>
            <a:r>
              <a:rPr lang="en-US" altLang="zh-CN" sz="2200" dirty="0"/>
              <a:t>Ubuntu 14.04</a:t>
            </a:r>
          </a:p>
          <a:p>
            <a:pPr marL="82296" indent="0">
              <a:buNone/>
            </a:pPr>
            <a:r>
              <a:rPr lang="en-US" altLang="zh-CN" sz="2200" dirty="0" smtClean="0"/>
              <a:t>	</a:t>
            </a:r>
            <a:r>
              <a:rPr lang="zh-CN" altLang="zh-CN" sz="2200" dirty="0" smtClean="0"/>
              <a:t>（</a:t>
            </a:r>
            <a:r>
              <a:rPr lang="en-US" altLang="zh-CN" sz="2200" dirty="0"/>
              <a:t>2</a:t>
            </a:r>
            <a:r>
              <a:rPr lang="zh-CN" altLang="zh-CN" sz="2200" dirty="0"/>
              <a:t>）</a:t>
            </a:r>
            <a:r>
              <a:rPr lang="en-US" altLang="zh-CN" sz="2200" dirty="0"/>
              <a:t>8</a:t>
            </a:r>
            <a:r>
              <a:rPr lang="zh-CN" altLang="zh-CN" sz="2200" dirty="0"/>
              <a:t>个</a:t>
            </a:r>
            <a:r>
              <a:rPr lang="en-US" altLang="zh-CN" sz="2200" dirty="0"/>
              <a:t>CPU</a:t>
            </a:r>
            <a:r>
              <a:rPr lang="zh-CN" altLang="zh-CN" sz="2200" dirty="0"/>
              <a:t>：</a:t>
            </a:r>
            <a:r>
              <a:rPr lang="en-US" altLang="zh-CN" sz="2200" dirty="0"/>
              <a:t>Intel Xeon E5-2670 </a:t>
            </a:r>
            <a:r>
              <a:rPr lang="zh-CN" altLang="zh-CN" sz="2200" dirty="0"/>
              <a:t>（</a:t>
            </a:r>
            <a:r>
              <a:rPr lang="en-US" altLang="zh-CN" sz="2200" dirty="0"/>
              <a:t>Sandy Bridge</a:t>
            </a:r>
            <a:r>
              <a:rPr lang="zh-CN" altLang="zh-CN" sz="2200" dirty="0"/>
              <a:t>）</a:t>
            </a:r>
            <a:endParaRPr lang="en-US" altLang="zh-CN" sz="2200" dirty="0"/>
          </a:p>
          <a:p>
            <a:pPr marL="82296" indent="0">
              <a:buNone/>
            </a:pPr>
            <a:r>
              <a:rPr lang="en-US" altLang="zh-CN" sz="2200" dirty="0" smtClean="0"/>
              <a:t>	</a:t>
            </a:r>
            <a:r>
              <a:rPr lang="zh-CN" altLang="zh-CN" sz="2200" dirty="0" smtClean="0"/>
              <a:t>（</a:t>
            </a:r>
            <a:r>
              <a:rPr lang="en-US" altLang="zh-CN" sz="2200" dirty="0"/>
              <a:t>3</a:t>
            </a:r>
            <a:r>
              <a:rPr lang="zh-CN" altLang="zh-CN" sz="2200" dirty="0"/>
              <a:t>）</a:t>
            </a:r>
            <a:r>
              <a:rPr lang="en-US" altLang="zh-CN" sz="2200" dirty="0"/>
              <a:t>1</a:t>
            </a:r>
            <a:r>
              <a:rPr lang="zh-CN" altLang="zh-CN" sz="2200" dirty="0"/>
              <a:t>个</a:t>
            </a:r>
            <a:r>
              <a:rPr lang="en-US" altLang="zh-CN" sz="2200" dirty="0"/>
              <a:t>GPU</a:t>
            </a:r>
            <a:r>
              <a:rPr lang="zh-CN" altLang="zh-CN" sz="2200" dirty="0"/>
              <a:t>：</a:t>
            </a:r>
            <a:r>
              <a:rPr lang="en-US" altLang="zh-CN" sz="2200" dirty="0"/>
              <a:t>NVIDIA GRID </a:t>
            </a:r>
            <a:r>
              <a:rPr lang="en-US" altLang="zh-CN" sz="2200" dirty="0" smtClean="0"/>
              <a:t>K520</a:t>
            </a:r>
          </a:p>
          <a:p>
            <a:pPr marL="82296" indent="0">
              <a:buNone/>
            </a:pPr>
            <a:endParaRPr lang="en-US" altLang="zh-CN" sz="2200" dirty="0" smtClean="0"/>
          </a:p>
          <a:p>
            <a:r>
              <a:rPr lang="zh-CN" altLang="en-US" dirty="0"/>
              <a:t>客户端具体配置如下</a:t>
            </a:r>
            <a:r>
              <a:rPr lang="zh-CN" altLang="en-US" dirty="0" smtClean="0"/>
              <a:t>：</a:t>
            </a:r>
            <a:endParaRPr lang="en-US" altLang="zh-CN" sz="2200" dirty="0" smtClean="0"/>
          </a:p>
          <a:p>
            <a:pPr marL="82296" indent="0">
              <a:buNone/>
            </a:pPr>
            <a:r>
              <a:rPr lang="en-US" altLang="zh-CN" sz="2200" dirty="0" smtClean="0"/>
              <a:t>	</a:t>
            </a:r>
            <a:r>
              <a:rPr lang="zh-CN" altLang="zh-CN" sz="2200" dirty="0" smtClean="0"/>
              <a:t>（</a:t>
            </a:r>
            <a:r>
              <a:rPr lang="en-US" altLang="zh-CN" sz="2200" dirty="0"/>
              <a:t>1</a:t>
            </a:r>
            <a:r>
              <a:rPr lang="zh-CN" altLang="zh-CN" sz="2200" dirty="0"/>
              <a:t>）操作系统：</a:t>
            </a:r>
            <a:r>
              <a:rPr lang="en-US" altLang="zh-CN" sz="2200" dirty="0" err="1"/>
              <a:t>macOS</a:t>
            </a:r>
            <a:r>
              <a:rPr lang="en-US" altLang="zh-CN" sz="2200" dirty="0"/>
              <a:t> Sierra 10.12.6</a:t>
            </a:r>
          </a:p>
          <a:p>
            <a:pPr marL="82296" indent="0">
              <a:buNone/>
            </a:pPr>
            <a:r>
              <a:rPr lang="en-US" altLang="zh-CN" sz="2200" dirty="0" smtClean="0"/>
              <a:t>	</a:t>
            </a:r>
            <a:r>
              <a:rPr lang="zh-CN" altLang="zh-CN" sz="2200" dirty="0" smtClean="0"/>
              <a:t>（</a:t>
            </a:r>
            <a:r>
              <a:rPr lang="en-US" altLang="zh-CN" sz="2200" dirty="0"/>
              <a:t>2</a:t>
            </a:r>
            <a:r>
              <a:rPr lang="zh-CN" altLang="zh-CN" sz="2200" dirty="0"/>
              <a:t>）处理器：</a:t>
            </a:r>
            <a:r>
              <a:rPr lang="en-US" altLang="zh-CN" sz="2200" dirty="0"/>
              <a:t>2.2 GHz Intel Core i7</a:t>
            </a:r>
          </a:p>
          <a:p>
            <a:pPr marL="82296" indent="0">
              <a:buNone/>
            </a:pPr>
            <a:r>
              <a:rPr lang="en-US" altLang="zh-CN" sz="2200" dirty="0" smtClean="0"/>
              <a:t>	</a:t>
            </a:r>
            <a:r>
              <a:rPr lang="zh-CN" altLang="zh-CN" sz="2200" dirty="0" smtClean="0"/>
              <a:t>（</a:t>
            </a:r>
            <a:r>
              <a:rPr lang="en-US" altLang="zh-CN" sz="2200" dirty="0"/>
              <a:t>3</a:t>
            </a:r>
            <a:r>
              <a:rPr lang="zh-CN" altLang="zh-CN" sz="2200" dirty="0"/>
              <a:t>）显卡：</a:t>
            </a:r>
            <a:r>
              <a:rPr lang="en-US" altLang="zh-CN" sz="2200" dirty="0"/>
              <a:t>Intel Iris Pro 1536 MB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39457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实验结果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图像标注网络</a:t>
            </a:r>
            <a:r>
              <a:rPr lang="zh-CN" altLang="zh-CN" dirty="0" smtClean="0"/>
              <a:t>经过超参数调优</a:t>
            </a:r>
            <a:r>
              <a:rPr lang="zh-CN" altLang="zh-CN" dirty="0"/>
              <a:t>后，得到超参数的设置为：</a:t>
            </a:r>
            <a:r>
              <a:rPr lang="zh-CN" altLang="zh-CN" dirty="0" smtClean="0"/>
              <a:t>学习率</a:t>
            </a:r>
            <a:r>
              <a:rPr lang="en-US" altLang="zh-CN" i="1" dirty="0" err="1"/>
              <a:t>lr</a:t>
            </a:r>
            <a:r>
              <a:rPr lang="en-US" altLang="zh-CN" i="1" dirty="0"/>
              <a:t>=1×10-4</a:t>
            </a:r>
            <a:r>
              <a:rPr lang="en-US" altLang="zh-CN" dirty="0"/>
              <a:t> </a:t>
            </a:r>
            <a:r>
              <a:rPr lang="zh-CN" altLang="zh-CN" dirty="0" smtClean="0"/>
              <a:t>，</a:t>
            </a:r>
            <a:r>
              <a:rPr lang="en-US" altLang="zh-CN" dirty="0"/>
              <a:t>L2</a:t>
            </a:r>
            <a:r>
              <a:rPr lang="zh-CN" altLang="zh-CN" dirty="0"/>
              <a:t>正则化强度</a:t>
            </a:r>
            <a:r>
              <a:rPr lang="en-US" altLang="zh-CN" i="1" dirty="0"/>
              <a:t>l2=1×10-5</a:t>
            </a:r>
            <a:r>
              <a:rPr lang="zh-CN" altLang="zh-CN" dirty="0"/>
              <a:t>，随机失活概率</a:t>
            </a:r>
            <a:r>
              <a:rPr lang="en-US" altLang="zh-CN" i="1" dirty="0"/>
              <a:t>p=0.5</a:t>
            </a:r>
            <a:r>
              <a:rPr lang="zh-CN" altLang="zh-CN" dirty="0"/>
              <a:t>，</a:t>
            </a:r>
            <a:r>
              <a:rPr lang="en-US" altLang="zh-CN" dirty="0" err="1"/>
              <a:t>minibatch</a:t>
            </a:r>
            <a:r>
              <a:rPr lang="zh-CN" altLang="zh-CN" dirty="0"/>
              <a:t>大小</a:t>
            </a:r>
            <a:r>
              <a:rPr lang="en-US" altLang="zh-CN" i="1" dirty="0"/>
              <a:t>b=50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 smtClean="0"/>
              <a:t>此外</a:t>
            </a:r>
            <a:r>
              <a:rPr lang="zh-CN" altLang="zh-CN" dirty="0"/>
              <a:t>，优化方式为</a:t>
            </a:r>
            <a:r>
              <a:rPr lang="en-US" altLang="zh-CN" i="1" dirty="0"/>
              <a:t>momentum=0.9</a:t>
            </a:r>
            <a:r>
              <a:rPr lang="zh-CN" altLang="zh-CN" dirty="0"/>
              <a:t>的</a:t>
            </a:r>
            <a:r>
              <a:rPr lang="en-US" altLang="zh-CN" dirty="0" err="1"/>
              <a:t>Nesterov</a:t>
            </a:r>
            <a:r>
              <a:rPr lang="en-US" altLang="zh-CN" dirty="0"/>
              <a:t> Momentum</a:t>
            </a:r>
            <a:r>
              <a:rPr lang="zh-CN" altLang="zh-CN" dirty="0"/>
              <a:t>和</a:t>
            </a:r>
            <a:r>
              <a:rPr lang="en-US" altLang="zh-CN" i="1" dirty="0"/>
              <a:t>decay_rate1=0.9</a:t>
            </a:r>
            <a:r>
              <a:rPr lang="zh-CN" altLang="zh-CN" dirty="0"/>
              <a:t>、</a:t>
            </a:r>
            <a:r>
              <a:rPr lang="en-US" altLang="zh-CN" i="1" dirty="0"/>
              <a:t>decay_rate2=0.999</a:t>
            </a:r>
            <a:r>
              <a:rPr lang="zh-CN" altLang="zh-CN" dirty="0"/>
              <a:t>、</a:t>
            </a:r>
            <a:r>
              <a:rPr lang="en-US" altLang="zh-CN" i="1" dirty="0"/>
              <a:t>epsilon=1×10-8</a:t>
            </a:r>
            <a:r>
              <a:rPr lang="zh-CN" altLang="zh-CN" dirty="0"/>
              <a:t>的</a:t>
            </a:r>
            <a:r>
              <a:rPr lang="en-US" altLang="zh-CN" dirty="0"/>
              <a:t>Adam</a:t>
            </a:r>
            <a:r>
              <a:rPr lang="zh-CN" altLang="zh-CN" dirty="0" smtClean="0"/>
              <a:t>。</a:t>
            </a: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7" y="114419"/>
            <a:ext cx="8935207" cy="662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65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实验结果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图像分割网络</a:t>
            </a:r>
            <a:r>
              <a:rPr lang="zh-CN" altLang="zh-CN" dirty="0" smtClean="0"/>
              <a:t>经过超参数调优</a:t>
            </a:r>
            <a:r>
              <a:rPr lang="zh-CN" altLang="zh-CN" dirty="0"/>
              <a:t>后，得到超参数的设置为：学习率</a:t>
            </a:r>
            <a:r>
              <a:rPr lang="en-US" altLang="zh-CN" i="1" dirty="0" err="1"/>
              <a:t>lr</a:t>
            </a:r>
            <a:r>
              <a:rPr lang="en-US" altLang="zh-CN" i="1" dirty="0"/>
              <a:t>=3×10-5</a:t>
            </a:r>
            <a:r>
              <a:rPr lang="zh-CN" altLang="zh-CN" dirty="0"/>
              <a:t>，</a:t>
            </a:r>
            <a:r>
              <a:rPr lang="en-US" altLang="zh-CN" dirty="0"/>
              <a:t>L2</a:t>
            </a:r>
            <a:r>
              <a:rPr lang="zh-CN" altLang="zh-CN" dirty="0"/>
              <a:t>正则化强度</a:t>
            </a:r>
            <a:r>
              <a:rPr lang="en-US" altLang="zh-CN" i="1" dirty="0"/>
              <a:t>l2=5×10-5</a:t>
            </a:r>
            <a:r>
              <a:rPr lang="zh-CN" altLang="zh-CN" dirty="0"/>
              <a:t>，</a:t>
            </a:r>
            <a:r>
              <a:rPr lang="en-US" altLang="zh-CN" dirty="0" err="1"/>
              <a:t>minibatch</a:t>
            </a:r>
            <a:r>
              <a:rPr lang="zh-CN" altLang="zh-CN" dirty="0"/>
              <a:t>大小</a:t>
            </a:r>
            <a:r>
              <a:rPr lang="en-US" altLang="zh-CN" i="1" dirty="0"/>
              <a:t>b=50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zh-CN" dirty="0" smtClean="0"/>
              <a:t>此外</a:t>
            </a:r>
            <a:r>
              <a:rPr lang="zh-CN" altLang="zh-CN" dirty="0"/>
              <a:t>，优化方式为</a:t>
            </a:r>
            <a:r>
              <a:rPr lang="en-US" altLang="zh-CN" i="1" dirty="0"/>
              <a:t>decay_rate1=0.9</a:t>
            </a:r>
            <a:r>
              <a:rPr lang="zh-CN" altLang="zh-CN" dirty="0"/>
              <a:t>、</a:t>
            </a:r>
            <a:r>
              <a:rPr lang="en-US" altLang="zh-CN" i="1" dirty="0"/>
              <a:t>decay_rate2=0.999</a:t>
            </a:r>
            <a:r>
              <a:rPr lang="zh-CN" altLang="zh-CN" dirty="0"/>
              <a:t>、</a:t>
            </a:r>
            <a:r>
              <a:rPr lang="en-US" altLang="zh-CN" i="1" dirty="0"/>
              <a:t>epsilon=1×10-8</a:t>
            </a:r>
            <a:r>
              <a:rPr lang="zh-CN" altLang="zh-CN" dirty="0"/>
              <a:t>的</a:t>
            </a:r>
            <a:r>
              <a:rPr lang="en-US" altLang="zh-CN" dirty="0"/>
              <a:t>Adam</a:t>
            </a:r>
            <a:r>
              <a:rPr lang="zh-CN" altLang="zh-CN" dirty="0" smtClean="0"/>
              <a:t>。</a:t>
            </a: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" y="91534"/>
            <a:ext cx="8935206" cy="6670639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7" y="91534"/>
            <a:ext cx="8935206" cy="667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04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实验结果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GRU</a:t>
            </a:r>
            <a:r>
              <a:rPr lang="zh-CN" altLang="zh-CN" dirty="0" smtClean="0"/>
              <a:t>和</a:t>
            </a:r>
            <a:r>
              <a:rPr lang="en-US" altLang="zh-CN" dirty="0" smtClean="0"/>
              <a:t>LSTM</a:t>
            </a:r>
            <a:r>
              <a:rPr lang="zh-CN" altLang="zh-CN" dirty="0" smtClean="0"/>
              <a:t>的对比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049633"/>
              </p:ext>
            </p:extLst>
          </p:nvPr>
        </p:nvGraphicFramePr>
        <p:xfrm>
          <a:off x="3243820" y="2254061"/>
          <a:ext cx="3584762" cy="1476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381"/>
                <a:gridCol w="1792381"/>
              </a:tblGrid>
              <a:tr h="49200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>
                          <a:effectLst/>
                        </a:rPr>
                        <a:t>隐藏层单元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2000" kern="0" dirty="0" smtClean="0">
                          <a:effectLst/>
                        </a:rPr>
                        <a:t>执行时间</a:t>
                      </a:r>
                      <a:r>
                        <a:rPr lang="en-US" altLang="zh-CN" sz="2000" kern="0" dirty="0" smtClean="0">
                          <a:effectLst/>
                        </a:rPr>
                        <a:t>(</a:t>
                      </a:r>
                      <a:r>
                        <a:rPr lang="en-US" sz="2000" kern="0" dirty="0" err="1" smtClean="0">
                          <a:effectLst/>
                        </a:rPr>
                        <a:t>ms</a:t>
                      </a:r>
                      <a:r>
                        <a:rPr lang="en-US" sz="2000" kern="0" dirty="0" smtClean="0">
                          <a:effectLst/>
                        </a:rPr>
                        <a:t>)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49200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>
                          <a:effectLst/>
                        </a:rPr>
                        <a:t>GRU</a:t>
                      </a:r>
                      <a:endParaRPr lang="en-US" sz="20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348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492002"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LSTM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2000" kern="0" dirty="0">
                          <a:effectLst/>
                        </a:rPr>
                        <a:t>357</a:t>
                      </a:r>
                      <a:endParaRPr lang="en-US" sz="20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图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39" y="3870559"/>
            <a:ext cx="5270500" cy="283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17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实验结果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>
            <a:normAutofit/>
          </a:bodyPr>
          <a:lstStyle/>
          <a:p>
            <a:r>
              <a:rPr lang="zh-CN" altLang="zh-CN" dirty="0"/>
              <a:t>不同方法标注的效果对比</a:t>
            </a:r>
            <a:r>
              <a:rPr lang="en-US" altLang="zh-CN" dirty="0"/>
              <a:t> 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21" y="2219732"/>
            <a:ext cx="7663767" cy="438225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21" y="2025219"/>
            <a:ext cx="7663767" cy="45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39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rgbClr val="F7DF56"/>
                </a:solidFill>
              </a:rPr>
              <a:t>研究背景</a:t>
            </a:r>
            <a:endParaRPr kumimoji="1" lang="zh-CN" altLang="en-US" dirty="0">
              <a:solidFill>
                <a:srgbClr val="F7DF5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8778" y="1447800"/>
            <a:ext cx="7954910" cy="4800600"/>
          </a:xfrm>
        </p:spPr>
        <p:txBody>
          <a:bodyPr/>
          <a:lstStyle/>
          <a:p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3D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家居环境</a:t>
            </a:r>
            <a:r>
              <a:rPr lang="zh-CN" altLang="zh-CN" sz="2800" dirty="0">
                <a:latin typeface="黑体" charset="0"/>
                <a:ea typeface="黑体" charset="0"/>
                <a:cs typeface="黑体" charset="0"/>
              </a:rPr>
              <a:t>+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3D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家具模型的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DIY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设计</a:t>
            </a:r>
            <a:r>
              <a:rPr kumimoji="1" lang="zh-CN" altLang="zh-CN" sz="2800" dirty="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kumimoji="1" lang="zh-CN" altLang="en-US" sz="2800" dirty="0" smtClean="0">
                <a:latin typeface="黑体" charset="0"/>
                <a:ea typeface="黑体" charset="0"/>
                <a:cs typeface="黑体" charset="0"/>
              </a:rPr>
              <a:t>建模复杂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）</a:t>
            </a:r>
            <a:endParaRPr lang="en-US" altLang="zh-CN" sz="2800" dirty="0" smtClean="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5" name="图片 4" descr="Screen Shot 2016-11-22 at 19.52.5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211" y="2088440"/>
            <a:ext cx="7826738" cy="4599167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978778" y="1466732"/>
            <a:ext cx="791995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zh-CN" sz="2800" dirty="0" smtClean="0">
                <a:latin typeface="黑体" charset="0"/>
                <a:ea typeface="黑体" charset="0"/>
                <a:cs typeface="黑体" charset="0"/>
              </a:rPr>
              <a:t>2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家居图像</a:t>
            </a:r>
            <a:r>
              <a:rPr lang="zh-CN" altLang="zh-CN" sz="2800" dirty="0" smtClean="0">
                <a:latin typeface="黑体" charset="0"/>
                <a:ea typeface="黑体" charset="0"/>
                <a:cs typeface="黑体" charset="0"/>
              </a:rPr>
              <a:t>+2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家具图像的</a:t>
            </a:r>
            <a:r>
              <a:rPr lang="en-US" altLang="zh-CN" sz="2800" dirty="0" smtClean="0">
                <a:latin typeface="黑体" charset="0"/>
                <a:ea typeface="黑体" charset="0"/>
                <a:cs typeface="黑体" charset="0"/>
              </a:rPr>
              <a:t>DIY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设计</a:t>
            </a:r>
            <a:r>
              <a:rPr kumimoji="1" lang="zh-CN" altLang="zh-CN" sz="2800" dirty="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kumimoji="1" lang="zh-CN" altLang="en-US" sz="2800" dirty="0" smtClean="0">
                <a:latin typeface="黑体" charset="0"/>
                <a:ea typeface="黑体" charset="0"/>
                <a:cs typeface="黑体" charset="0"/>
              </a:rPr>
              <a:t>交互有限</a:t>
            </a:r>
            <a:r>
              <a:rPr lang="zh-CN" altLang="en-US" sz="2800" dirty="0" smtClean="0">
                <a:latin typeface="黑体" charset="0"/>
                <a:ea typeface="黑体" charset="0"/>
                <a:cs typeface="黑体" charset="0"/>
              </a:rPr>
              <a:t>）</a:t>
            </a:r>
            <a:endParaRPr lang="en-US" altLang="zh-CN" sz="2800" dirty="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9" name="Picture 2" descr="5758978023505638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518" y="2199156"/>
            <a:ext cx="7026702" cy="432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1013734" y="1447800"/>
            <a:ext cx="7919954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zh-CN" altLang="zh-CN" sz="2800" smtClean="0">
                <a:latin typeface="黑体" charset="0"/>
                <a:ea typeface="黑体" charset="0"/>
                <a:cs typeface="黑体" charset="0"/>
              </a:rPr>
              <a:t>2</a:t>
            </a:r>
            <a:r>
              <a:rPr lang="en-US" altLang="zh-CN" sz="280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smtClean="0">
                <a:latin typeface="黑体" charset="0"/>
                <a:ea typeface="黑体" charset="0"/>
                <a:cs typeface="黑体" charset="0"/>
              </a:rPr>
              <a:t>家居图像</a:t>
            </a:r>
            <a:r>
              <a:rPr lang="zh-CN" altLang="zh-CN" sz="2800" smtClean="0">
                <a:latin typeface="黑体" charset="0"/>
                <a:ea typeface="黑体" charset="0"/>
                <a:cs typeface="黑体" charset="0"/>
              </a:rPr>
              <a:t>+3</a:t>
            </a:r>
            <a:r>
              <a:rPr lang="en-US" altLang="zh-CN" sz="2800" smtClean="0">
                <a:latin typeface="黑体" charset="0"/>
                <a:ea typeface="黑体" charset="0"/>
                <a:cs typeface="黑体" charset="0"/>
              </a:rPr>
              <a:t>D</a:t>
            </a:r>
            <a:r>
              <a:rPr lang="zh-CN" altLang="en-US" sz="2800" smtClean="0">
                <a:latin typeface="黑体" charset="0"/>
                <a:ea typeface="黑体" charset="0"/>
                <a:cs typeface="黑体" charset="0"/>
              </a:rPr>
              <a:t>家具模型的</a:t>
            </a:r>
            <a:r>
              <a:rPr lang="en-US" altLang="zh-CN" sz="2800" smtClean="0">
                <a:latin typeface="黑体" charset="0"/>
                <a:ea typeface="黑体" charset="0"/>
                <a:cs typeface="黑体" charset="0"/>
              </a:rPr>
              <a:t>DIY</a:t>
            </a:r>
            <a:r>
              <a:rPr lang="zh-CN" altLang="en-US" sz="2800" smtClean="0">
                <a:latin typeface="黑体" charset="0"/>
                <a:ea typeface="黑体" charset="0"/>
                <a:cs typeface="黑体" charset="0"/>
              </a:rPr>
              <a:t>设计</a:t>
            </a:r>
            <a:r>
              <a:rPr kumimoji="1" lang="zh-CN" altLang="zh-CN" sz="280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zh-CN" altLang="en-US" sz="2800" smtClean="0">
                <a:latin typeface="黑体" charset="0"/>
                <a:ea typeface="黑体" charset="0"/>
                <a:cs typeface="黑体" charset="0"/>
              </a:rPr>
              <a:t>虚</a:t>
            </a:r>
            <a:r>
              <a:rPr lang="en-US" altLang="zh-CN" sz="2800" smtClean="0">
                <a:latin typeface="黑体" charset="0"/>
                <a:ea typeface="黑体" charset="0"/>
                <a:cs typeface="黑体" charset="0"/>
              </a:rPr>
              <a:t>-</a:t>
            </a:r>
            <a:r>
              <a:rPr lang="zh-CN" altLang="en-US" sz="2800" smtClean="0">
                <a:latin typeface="黑体" charset="0"/>
                <a:ea typeface="黑体" charset="0"/>
                <a:cs typeface="黑体" charset="0"/>
              </a:rPr>
              <a:t>实融合）</a:t>
            </a:r>
            <a:endParaRPr lang="en-US" altLang="zh-CN" sz="2800" dirty="0">
              <a:latin typeface="黑体" charset="0"/>
              <a:ea typeface="黑体" charset="0"/>
              <a:cs typeface="黑体" charset="0"/>
            </a:endParaRPr>
          </a:p>
        </p:txBody>
      </p:sp>
      <p:grpSp>
        <p:nvGrpSpPr>
          <p:cNvPr id="11" name="组合 2"/>
          <p:cNvGrpSpPr>
            <a:grpSpLocks/>
          </p:cNvGrpSpPr>
          <p:nvPr/>
        </p:nvGrpSpPr>
        <p:grpSpPr bwMode="auto">
          <a:xfrm>
            <a:off x="1186306" y="2903537"/>
            <a:ext cx="7747382" cy="2700337"/>
            <a:chOff x="939086" y="2261450"/>
            <a:chExt cx="7370021" cy="2329870"/>
          </a:xfrm>
        </p:grpSpPr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5180425" y="2261451"/>
              <a:ext cx="3128682" cy="2329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939086" y="2261450"/>
              <a:ext cx="3252856" cy="2329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右箭头 13"/>
            <p:cNvSpPr/>
            <p:nvPr/>
          </p:nvSpPr>
          <p:spPr bwMode="auto">
            <a:xfrm>
              <a:off x="4235539" y="3069578"/>
              <a:ext cx="922717" cy="675265"/>
            </a:xfrm>
            <a:prstGeom prst="rightArrow">
              <a:avLst/>
            </a:prstGeom>
            <a:ln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r">
                <a:defRPr/>
              </a:pPr>
              <a:endParaRPr lang="zh-CN" altLang="en-US">
                <a:solidFill>
                  <a:schemeClr val="accent1"/>
                </a:solidFill>
                <a:latin typeface="Lucida Sans Unicode" pitchFamily="34" charset="0"/>
                <a:ea typeface="Gulim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5077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8" grpId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实验结果</a:t>
            </a:r>
            <a:endParaRPr kumimoji="1" lang="zh-CN" altLang="en-US" sz="4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247" y="1447800"/>
            <a:ext cx="7890441" cy="5072828"/>
          </a:xfrm>
        </p:spPr>
        <p:txBody>
          <a:bodyPr>
            <a:normAutofit/>
          </a:bodyPr>
          <a:lstStyle/>
          <a:p>
            <a:r>
              <a:rPr lang="zh-CN" altLang="zh-CN" dirty="0"/>
              <a:t>不同方法箱体重建的效果对比</a:t>
            </a:r>
            <a:r>
              <a:rPr lang="en-US" altLang="zh-CN" dirty="0"/>
              <a:t> 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34" y="2082429"/>
            <a:ext cx="7802575" cy="457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14098" y="1561217"/>
            <a:ext cx="7298009" cy="210792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6000" dirty="0" smtClean="0"/>
              <a:t>Thank You!</a:t>
            </a:r>
            <a:endParaRPr kumimoji="1"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5817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>
                <a:solidFill>
                  <a:srgbClr val="F7DF56"/>
                </a:solidFill>
              </a:rPr>
              <a:t>研究背景</a:t>
            </a:r>
            <a:endParaRPr kumimoji="1" lang="zh-CN" altLang="en-US" dirty="0"/>
          </a:p>
        </p:txBody>
      </p:sp>
      <p:pic>
        <p:nvPicPr>
          <p:cNvPr id="4" name="图片 3" descr="无标题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50" y="3421605"/>
            <a:ext cx="5809604" cy="3311652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235698" y="1417638"/>
            <a:ext cx="7697990" cy="4525963"/>
          </a:xfrm>
        </p:spPr>
        <p:txBody>
          <a:bodyPr>
            <a:normAutofit/>
          </a:bodyPr>
          <a:lstStyle/>
          <a:p>
            <a:r>
              <a:rPr lang="zh-CN" altLang="zh-CN" sz="2800" dirty="0"/>
              <a:t>基于虚实融合的</a:t>
            </a:r>
            <a:r>
              <a:rPr lang="en-US" altLang="zh-CN" sz="2800" dirty="0"/>
              <a:t>3D</a:t>
            </a:r>
            <a:r>
              <a:rPr lang="zh-CN" altLang="zh-CN" sz="2800" dirty="0"/>
              <a:t>家居</a:t>
            </a:r>
            <a:r>
              <a:rPr lang="en-US" altLang="zh-CN" sz="2800" dirty="0"/>
              <a:t>DIY</a:t>
            </a:r>
            <a:r>
              <a:rPr lang="zh-CN" altLang="zh-CN" sz="2800" dirty="0" smtClean="0"/>
              <a:t>算法</a:t>
            </a:r>
            <a:endParaRPr lang="en-US" altLang="zh-CN" sz="2800" dirty="0"/>
          </a:p>
          <a:p>
            <a:pPr lvl="1"/>
            <a:r>
              <a:rPr lang="zh-CN" altLang="zh-CN" sz="2400" dirty="0" smtClean="0"/>
              <a:t>获</a:t>
            </a:r>
            <a:r>
              <a:rPr lang="zh-CN" altLang="zh-CN" sz="2400" dirty="0"/>
              <a:t>取到的图像特征信息</a:t>
            </a:r>
            <a:r>
              <a:rPr lang="zh-CN" altLang="zh-CN" sz="2400" dirty="0" smtClean="0"/>
              <a:t>少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生成的立方体模型比较杂乱</a:t>
            </a:r>
            <a:endParaRPr lang="en-US" altLang="zh-CN" sz="2400" dirty="0" smtClean="0"/>
          </a:p>
          <a:p>
            <a:pPr lvl="1"/>
            <a:r>
              <a:rPr lang="zh-CN" altLang="zh-CN" sz="2400" dirty="0" smtClean="0"/>
              <a:t>只能对图</a:t>
            </a:r>
            <a:r>
              <a:rPr lang="zh-CN" altLang="zh-CN" sz="2400" dirty="0"/>
              <a:t>像内比较显著</a:t>
            </a:r>
            <a:r>
              <a:rPr lang="zh-CN" altLang="zh-CN" sz="2400" dirty="0" smtClean="0"/>
              <a:t>的物品进行识别</a:t>
            </a:r>
            <a:r>
              <a:rPr lang="en-US" altLang="zh-CN" sz="2400" dirty="0" smtClean="0"/>
              <a:t> 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270066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研究内容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3734" y="1600200"/>
            <a:ext cx="7620400" cy="4525963"/>
          </a:xfrm>
        </p:spPr>
        <p:txBody>
          <a:bodyPr>
            <a:normAutofit lnSpcReduction="10000"/>
          </a:bodyPr>
          <a:lstStyle/>
          <a:p>
            <a:r>
              <a:rPr lang="zh-CN" altLang="zh-CN" dirty="0" smtClean="0"/>
              <a:t>设计出一个基于深度学习的解决方</a:t>
            </a:r>
            <a:r>
              <a:rPr lang="zh-CN" altLang="zh-CN" dirty="0"/>
              <a:t>案来对</a:t>
            </a:r>
            <a:r>
              <a:rPr lang="zh-CN" altLang="zh-CN" dirty="0" smtClean="0"/>
              <a:t>室内图像</a:t>
            </a:r>
            <a:r>
              <a:rPr lang="zh-CN" altLang="en-US" dirty="0" smtClean="0"/>
              <a:t>的特征进行分析，实现</a:t>
            </a:r>
            <a:r>
              <a:rPr lang="zh-CN" altLang="zh-CN" dirty="0" smtClean="0"/>
              <a:t>多标签标注和</a:t>
            </a:r>
            <a:r>
              <a:rPr lang="zh-CN" altLang="zh-CN" dirty="0"/>
              <a:t>分割，</a:t>
            </a:r>
            <a:r>
              <a:rPr lang="zh-CN" altLang="zh-CN" dirty="0" smtClean="0"/>
              <a:t>以获取</a:t>
            </a:r>
            <a:r>
              <a:rPr lang="zh-CN" altLang="en-US" dirty="0" smtClean="0"/>
              <a:t>图像中</a:t>
            </a:r>
            <a:r>
              <a:rPr lang="zh-CN" altLang="zh-CN" dirty="0" smtClean="0"/>
              <a:t>家具的</a:t>
            </a:r>
            <a:r>
              <a:rPr lang="zh-CN" altLang="zh-CN" dirty="0"/>
              <a:t>属性信息，包括种类、位置、颜色以及材质等</a:t>
            </a:r>
            <a:r>
              <a:rPr lang="zh-CN" altLang="zh-CN" dirty="0" smtClean="0"/>
              <a:t>。</a:t>
            </a:r>
            <a:endParaRPr lang="en-US" altLang="zh-CN" dirty="0"/>
          </a:p>
          <a:p>
            <a:r>
              <a:rPr lang="zh-CN" altLang="zh-CN" dirty="0" smtClean="0"/>
              <a:t>结合基于灭</a:t>
            </a:r>
            <a:r>
              <a:rPr lang="zh-CN" altLang="zh-CN" dirty="0"/>
              <a:t>点的相机标定来获得真实空间中的定位，以实现家具的箱体重建。重建出的三维箱体模型，能够近似表示室内家居图像中的家具模型。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802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多标签标注</a:t>
            </a:r>
            <a:endParaRPr kumimoji="1" lang="zh-CN" altLang="en-US" sz="4400" dirty="0">
              <a:solidFill>
                <a:srgbClr val="F7DF56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8691" y="1417638"/>
            <a:ext cx="7695353" cy="4980923"/>
          </a:xfrm>
        </p:spPr>
        <p:txBody>
          <a:bodyPr/>
          <a:lstStyle/>
          <a:p>
            <a:r>
              <a:rPr lang="zh-CN" altLang="en-US" sz="2800" dirty="0" smtClean="0"/>
              <a:t>基于</a:t>
            </a:r>
            <a:r>
              <a:rPr lang="en-US" altLang="zh-CN" sz="2800" dirty="0" smtClean="0"/>
              <a:t>Faster </a:t>
            </a:r>
            <a:r>
              <a:rPr lang="en-US" altLang="zh-CN" sz="2800" dirty="0"/>
              <a:t>R-</a:t>
            </a:r>
            <a:r>
              <a:rPr lang="en-US" altLang="zh-CN" sz="2800" dirty="0" smtClean="0"/>
              <a:t>CNN</a:t>
            </a:r>
            <a:r>
              <a:rPr lang="zh-CN" altLang="en-US" sz="2800" dirty="0" smtClean="0"/>
              <a:t>的图像标注</a:t>
            </a:r>
            <a:endParaRPr lang="en-US" altLang="zh-CN" sz="2800" dirty="0"/>
          </a:p>
          <a:p>
            <a:pPr marL="36576" indent="0">
              <a:buNone/>
            </a:pPr>
            <a:endParaRPr lang="en-US" altLang="zh-CN" sz="2400" dirty="0"/>
          </a:p>
          <a:p>
            <a:pPr marL="550926" indent="-514350">
              <a:buFont typeface="+mj-lt"/>
              <a:buAutoNum type="arabicPeriod"/>
            </a:pPr>
            <a:endParaRPr lang="en-US" altLang="zh-CN" sz="2400" dirty="0" smtClean="0"/>
          </a:p>
          <a:p>
            <a:pPr marL="36576" indent="0">
              <a:buNone/>
            </a:pPr>
            <a:endParaRPr lang="en-US" altLang="zh-CN" sz="2400" dirty="0"/>
          </a:p>
        </p:txBody>
      </p:sp>
      <p:sp>
        <p:nvSpPr>
          <p:cNvPr id="5" name="矩形 4"/>
          <p:cNvSpPr/>
          <p:nvPr/>
        </p:nvSpPr>
        <p:spPr>
          <a:xfrm>
            <a:off x="4246230" y="4028749"/>
            <a:ext cx="1887719" cy="2033302"/>
          </a:xfrm>
          <a:prstGeom prst="rect">
            <a:avLst/>
          </a:prstGeom>
          <a:solidFill>
            <a:schemeClr val="bg2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立方体 5"/>
          <p:cNvSpPr/>
          <p:nvPr/>
        </p:nvSpPr>
        <p:spPr>
          <a:xfrm>
            <a:off x="4592290" y="4167249"/>
            <a:ext cx="523000" cy="1388127"/>
          </a:xfrm>
          <a:prstGeom prst="cube">
            <a:avLst>
              <a:gd name="adj" fmla="val 77536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34060" y="5578103"/>
            <a:ext cx="1610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Times New Roman"/>
                <a:cs typeface="Times New Roman"/>
              </a:rPr>
              <a:t>bilinear</a:t>
            </a:r>
            <a:r>
              <a:rPr lang="en-US" altLang="zh-CN" sz="1200" b="1" baseline="30000" dirty="0">
                <a:latin typeface="Times New Roman"/>
                <a:cs typeface="Times New Roman"/>
              </a:rPr>
              <a:t> </a:t>
            </a:r>
            <a:r>
              <a:rPr lang="en-US" altLang="zh-CN" sz="1200" b="1" dirty="0">
                <a:latin typeface="Times New Roman"/>
                <a:cs typeface="Times New Roman"/>
              </a:rPr>
              <a:t>interpolation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48150" y="4321019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52922" y="4321019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85390" y="4518219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708986" y="4196503"/>
            <a:ext cx="53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err="1" smtClean="0">
                <a:latin typeface="Times New Roman"/>
                <a:cs typeface="Times New Roman"/>
              </a:rPr>
              <a:t>Conv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2" name="立方体 11"/>
          <p:cNvSpPr/>
          <p:nvPr/>
        </p:nvSpPr>
        <p:spPr>
          <a:xfrm>
            <a:off x="2341096" y="2486549"/>
            <a:ext cx="1018223" cy="3821601"/>
          </a:xfrm>
          <a:prstGeom prst="cube">
            <a:avLst>
              <a:gd name="adj" fmla="val 88475"/>
            </a:avLst>
          </a:prstGeom>
          <a:solidFill>
            <a:srgbClr val="FFFFFF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31585" y="6303299"/>
            <a:ext cx="104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feature maps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83346" y="2637689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68660" y="2637689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618791" y="2346789"/>
            <a:ext cx="5052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RPN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03601" y="2195652"/>
            <a:ext cx="1276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proposals (</a:t>
            </a:r>
            <a:r>
              <a:rPr kumimoji="1" lang="en-US" altLang="zh-CN" sz="1200" b="1" dirty="0" err="1" smtClean="0">
                <a:latin typeface="Times New Roman"/>
                <a:cs typeface="Times New Roman"/>
              </a:rPr>
              <a:t>RoIs</a:t>
            </a:r>
            <a:r>
              <a:rPr kumimoji="1" lang="en-US" altLang="zh-CN" sz="1200" b="1" dirty="0" smtClean="0">
                <a:latin typeface="Times New Roman"/>
                <a:cs typeface="Times New Roman"/>
              </a:rPr>
              <a:t>)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448242" y="4051633"/>
            <a:ext cx="389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FC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29179" y="5789390"/>
            <a:ext cx="10276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i="1" dirty="0" smtClean="0">
                <a:latin typeface="Times New Roman"/>
                <a:cs typeface="Times New Roman"/>
              </a:rPr>
              <a:t>for each </a:t>
            </a:r>
            <a:r>
              <a:rPr kumimoji="1" lang="en-US" altLang="zh-CN" sz="1200" i="1" dirty="0" err="1" smtClean="0">
                <a:latin typeface="Times New Roman"/>
                <a:cs typeface="Times New Roman"/>
              </a:rPr>
              <a:t>RoI</a:t>
            </a:r>
            <a:endParaRPr kumimoji="1" lang="zh-CN" altLang="en-US" sz="1200" i="1" dirty="0">
              <a:latin typeface="Times New Roman"/>
              <a:cs typeface="Times New Roman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342875" y="4321019"/>
            <a:ext cx="183052" cy="675073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194808" y="3827968"/>
            <a:ext cx="526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b="1" dirty="0" smtClean="0">
                <a:latin typeface="Times New Roman"/>
                <a:cs typeface="Times New Roman"/>
              </a:rPr>
              <a:t>GRU</a:t>
            </a:r>
            <a:endParaRPr kumimoji="1" lang="zh-CN" altLang="en-US" sz="1200" b="1" dirty="0">
              <a:latin typeface="Times New Roman"/>
              <a:cs typeface="Times New Roman"/>
            </a:endParaRPr>
          </a:p>
        </p:txBody>
      </p:sp>
      <p:cxnSp>
        <p:nvCxnSpPr>
          <p:cNvPr id="22" name="直线箭头连接符 21"/>
          <p:cNvCxnSpPr>
            <a:stCxn id="35" idx="3"/>
            <a:endCxn id="10" idx="1"/>
          </p:cNvCxnSpPr>
          <p:nvPr/>
        </p:nvCxnSpPr>
        <p:spPr>
          <a:xfrm>
            <a:off x="1640340" y="4855756"/>
            <a:ext cx="24505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0" idx="3"/>
            <a:endCxn id="12" idx="2"/>
          </p:cNvCxnSpPr>
          <p:nvPr/>
        </p:nvCxnSpPr>
        <p:spPr>
          <a:xfrm flipV="1">
            <a:off x="2068442" y="4847786"/>
            <a:ext cx="272654" cy="7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endCxn id="6" idx="2"/>
          </p:cNvCxnSpPr>
          <p:nvPr/>
        </p:nvCxnSpPr>
        <p:spPr>
          <a:xfrm>
            <a:off x="3073301" y="5064069"/>
            <a:ext cx="151898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6" idx="5"/>
            <a:endCxn id="8" idx="1"/>
          </p:cNvCxnSpPr>
          <p:nvPr/>
        </p:nvCxnSpPr>
        <p:spPr>
          <a:xfrm>
            <a:off x="5115290" y="4658556"/>
            <a:ext cx="2328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8" idx="3"/>
            <a:endCxn id="9" idx="1"/>
          </p:cNvCxnSpPr>
          <p:nvPr/>
        </p:nvCxnSpPr>
        <p:spPr>
          <a:xfrm>
            <a:off x="5531202" y="4658556"/>
            <a:ext cx="2217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endCxn id="14" idx="1"/>
          </p:cNvCxnSpPr>
          <p:nvPr/>
        </p:nvCxnSpPr>
        <p:spPr>
          <a:xfrm>
            <a:off x="3073301" y="2975226"/>
            <a:ext cx="5100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4" idx="3"/>
            <a:endCxn id="15" idx="1"/>
          </p:cNvCxnSpPr>
          <p:nvPr/>
        </p:nvCxnSpPr>
        <p:spPr>
          <a:xfrm>
            <a:off x="3766398" y="2975226"/>
            <a:ext cx="20226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5" idx="3"/>
            <a:endCxn id="33" idx="1"/>
          </p:cNvCxnSpPr>
          <p:nvPr/>
        </p:nvCxnSpPr>
        <p:spPr>
          <a:xfrm>
            <a:off x="4151712" y="2975226"/>
            <a:ext cx="2344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9" idx="3"/>
            <a:endCxn id="20" idx="1"/>
          </p:cNvCxnSpPr>
          <p:nvPr/>
        </p:nvCxnSpPr>
        <p:spPr>
          <a:xfrm>
            <a:off x="5935974" y="4658556"/>
            <a:ext cx="40690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/>
          <p:cNvCxnSpPr>
            <a:stCxn id="20" idx="3"/>
            <a:endCxn id="20" idx="0"/>
          </p:cNvCxnSpPr>
          <p:nvPr/>
        </p:nvCxnSpPr>
        <p:spPr>
          <a:xfrm flipH="1" flipV="1">
            <a:off x="6434401" y="4321019"/>
            <a:ext cx="91526" cy="337537"/>
          </a:xfrm>
          <a:prstGeom prst="curvedConnector4">
            <a:avLst>
              <a:gd name="adj1" fmla="val -249765"/>
              <a:gd name="adj2" fmla="val 167726"/>
            </a:avLst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0" idx="3"/>
          </p:cNvCxnSpPr>
          <p:nvPr/>
        </p:nvCxnSpPr>
        <p:spPr>
          <a:xfrm>
            <a:off x="6525927" y="4658556"/>
            <a:ext cx="3974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WechatIMG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132" y="2489165"/>
            <a:ext cx="1458316" cy="972122"/>
          </a:xfrm>
          <a:prstGeom prst="rect">
            <a:avLst/>
          </a:prstGeom>
        </p:spPr>
      </p:pic>
      <p:cxnSp>
        <p:nvCxnSpPr>
          <p:cNvPr id="34" name="直线箭头连接符 33"/>
          <p:cNvCxnSpPr/>
          <p:nvPr/>
        </p:nvCxnSpPr>
        <p:spPr>
          <a:xfrm>
            <a:off x="4799205" y="3461287"/>
            <a:ext cx="0" cy="9007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图片 34" descr="WechatIMG3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4" y="4369695"/>
            <a:ext cx="1458316" cy="972122"/>
          </a:xfrm>
          <a:prstGeom prst="rect">
            <a:avLst/>
          </a:prstGeom>
        </p:spPr>
      </p:pic>
      <p:pic>
        <p:nvPicPr>
          <p:cNvPr id="36" name="图片 35" descr="WechatIMG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359" y="3892282"/>
            <a:ext cx="2082212" cy="221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68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dirty="0" smtClean="0">
                <a:solidFill>
                  <a:srgbClr val="F7DF56"/>
                </a:solidFill>
              </a:rPr>
              <a:t>多标签标注</a:t>
            </a:r>
            <a:endParaRPr kumimoji="1" lang="zh-CN" altLang="en-US" sz="4800" dirty="0">
              <a:solidFill>
                <a:schemeClr val="accent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1995" y="1418198"/>
            <a:ext cx="7861693" cy="5128495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卷积神经网络</a:t>
            </a:r>
            <a:r>
              <a:rPr kumimoji="1" lang="en-US" altLang="zh-CN" sz="2800" dirty="0" smtClean="0"/>
              <a:t>——</a:t>
            </a:r>
            <a:r>
              <a:rPr kumimoji="1" lang="en-US" altLang="zh-CN" sz="2800" dirty="0" smtClean="0"/>
              <a:t>VGGNet</a:t>
            </a:r>
            <a:r>
              <a:rPr kumimoji="1" lang="en-US" altLang="zh-CN" sz="2800" dirty="0" smtClean="0"/>
              <a:t>-16</a:t>
            </a:r>
            <a:endParaRPr kumimoji="1" lang="zh-CN" altLang="en-US" sz="2800" dirty="0"/>
          </a:p>
        </p:txBody>
      </p:sp>
      <p:pic>
        <p:nvPicPr>
          <p:cNvPr id="6" name="图片 5" descr="Screen Shot 2018-03-08 at 00.00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3" y="2330178"/>
            <a:ext cx="6908386" cy="3961549"/>
          </a:xfrm>
          <a:prstGeom prst="rect">
            <a:avLst/>
          </a:prstGeom>
        </p:spPr>
      </p:pic>
      <p:sp>
        <p:nvSpPr>
          <p:cNvPr id="9" name="内容占位符 4"/>
          <p:cNvSpPr txBox="1">
            <a:spLocks/>
          </p:cNvSpPr>
          <p:nvPr/>
        </p:nvSpPr>
        <p:spPr>
          <a:xfrm>
            <a:off x="1071995" y="1447800"/>
            <a:ext cx="786169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kumimoji="1" lang="zh-CN" altLang="en-US" dirty="0"/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1071995" y="1447800"/>
            <a:ext cx="786169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1" lang="en-US" altLang="zh-CN" dirty="0" smtClean="0"/>
              <a:t>RPN</a:t>
            </a:r>
          </a:p>
          <a:p>
            <a:pPr lvl="1"/>
            <a:r>
              <a:rPr kumimoji="1" lang="en-US" altLang="zh-CN" sz="2400" dirty="0" smtClean="0"/>
              <a:t>box</a:t>
            </a:r>
            <a:r>
              <a:rPr kumimoji="1" lang="zh-CN" altLang="en-US" sz="2400" dirty="0" smtClean="0"/>
              <a:t>回归</a:t>
            </a:r>
            <a:endParaRPr kumimoji="1" lang="en-US" altLang="zh-CN" sz="2400" dirty="0" smtClean="0"/>
          </a:p>
          <a:p>
            <a:pPr lvl="1"/>
            <a:r>
              <a:rPr kumimoji="1" lang="en-US" altLang="zh-CN" sz="2400" dirty="0" smtClean="0"/>
              <a:t>box</a:t>
            </a:r>
            <a:r>
              <a:rPr kumimoji="1" lang="zh-CN" altLang="en-US" sz="2400" dirty="0" smtClean="0"/>
              <a:t>采样</a:t>
            </a:r>
            <a:endParaRPr kumimoji="1" lang="zh-CN" altLang="en-US" sz="2400" dirty="0"/>
          </a:p>
        </p:txBody>
      </p:sp>
      <p:pic>
        <p:nvPicPr>
          <p:cNvPr id="16" name="图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76" y="3116837"/>
            <a:ext cx="5171039" cy="3217866"/>
          </a:xfrm>
          <a:prstGeom prst="rect">
            <a:avLst/>
          </a:prstGeom>
        </p:spPr>
      </p:pic>
      <p:sp>
        <p:nvSpPr>
          <p:cNvPr id="29" name="内容占位符 2"/>
          <p:cNvSpPr txBox="1">
            <a:spLocks/>
          </p:cNvSpPr>
          <p:nvPr/>
        </p:nvSpPr>
        <p:spPr>
          <a:xfrm>
            <a:off x="1071995" y="1493264"/>
            <a:ext cx="7861693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kumimoji="1" lang="zh-CN" altLang="en-US" dirty="0" smtClean="0"/>
              <a:t>循环神经网络</a:t>
            </a:r>
            <a:r>
              <a:rPr kumimoji="1" lang="en-US" altLang="zh-CN" dirty="0" smtClean="0"/>
              <a:t>——GRU</a:t>
            </a:r>
            <a:endParaRPr kumimoji="1" lang="zh-CN" altLang="en-US" dirty="0" smtClean="0"/>
          </a:p>
          <a:p>
            <a:pPr marL="82296" indent="0">
              <a:buFont typeface="Wingdings 2"/>
              <a:buNone/>
            </a:pPr>
            <a:endParaRPr kumimoji="1" lang="zh-CN" altLang="en-US" dirty="0"/>
          </a:p>
        </p:txBody>
      </p:sp>
      <p:pic>
        <p:nvPicPr>
          <p:cNvPr id="30" name="图片 2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65" y="2830564"/>
            <a:ext cx="3822329" cy="266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 descr="Screen Shot 2018-03-08 at 00.04.4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227" y="2908225"/>
            <a:ext cx="2069974" cy="342900"/>
          </a:xfrm>
          <a:prstGeom prst="rect">
            <a:avLst/>
          </a:prstGeom>
        </p:spPr>
      </p:pic>
      <p:pic>
        <p:nvPicPr>
          <p:cNvPr id="32" name="图片 31" descr="Screen Shot 2018-03-08 at 00.04.4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757" y="3581771"/>
            <a:ext cx="2056444" cy="330200"/>
          </a:xfrm>
          <a:prstGeom prst="rect">
            <a:avLst/>
          </a:prstGeom>
        </p:spPr>
      </p:pic>
      <p:pic>
        <p:nvPicPr>
          <p:cNvPr id="33" name="图片 32" descr="Screen Shot 2018-03-08 at 00.04.5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5" y="4162803"/>
            <a:ext cx="2394675" cy="406400"/>
          </a:xfrm>
          <a:prstGeom prst="rect">
            <a:avLst/>
          </a:prstGeom>
        </p:spPr>
      </p:pic>
      <p:pic>
        <p:nvPicPr>
          <p:cNvPr id="34" name="图片 33" descr="Screen Shot 2018-03-08 at 00.05.03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61" y="4854340"/>
            <a:ext cx="2516439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6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5" grpId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多标签标注</a:t>
            </a:r>
            <a:endParaRPr kumimoji="1" lang="zh-CN" altLang="en-US" sz="4400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双线性差值</a:t>
            </a:r>
          </a:p>
          <a:p>
            <a:pPr marL="402336" lvl="1" indent="0">
              <a:buNone/>
            </a:pPr>
            <a:endParaRPr kumimoji="1" lang="en-US" altLang="zh-CN" sz="2400" dirty="0" smtClean="0"/>
          </a:p>
          <a:p>
            <a:pPr marL="402336" lvl="1" indent="0">
              <a:buNone/>
            </a:pPr>
            <a:r>
              <a:rPr kumimoji="1" lang="zh-CN" altLang="en-US" sz="2400" dirty="0" smtClean="0"/>
              <a:t>将输入特征</a:t>
            </a:r>
            <a:r>
              <a:rPr kumimoji="1" lang="en-US" altLang="zh-CN" sz="2400" dirty="0" smtClean="0"/>
              <a:t>U</a:t>
            </a:r>
            <a:r>
              <a:rPr kumimoji="1" lang="zh-CN" altLang="en-US" sz="2400" dirty="0" smtClean="0"/>
              <a:t>进行差值，得到输出特征</a:t>
            </a:r>
            <a:r>
              <a:rPr kumimoji="1" lang="en-US" altLang="zh-CN" sz="2400" dirty="0" smtClean="0"/>
              <a:t>V</a:t>
            </a:r>
            <a:r>
              <a:rPr kumimoji="1" lang="zh-CN" altLang="en-US" sz="2400" dirty="0" smtClean="0"/>
              <a:t>：</a:t>
            </a:r>
            <a:endParaRPr kumimoji="1" lang="en-US" altLang="zh-CN" sz="2400" dirty="0" smtClean="0"/>
          </a:p>
          <a:p>
            <a:pPr marL="402336" lvl="1" indent="0">
              <a:buNone/>
            </a:pPr>
            <a:endParaRPr kumimoji="1" lang="en-US" altLang="zh-CN" sz="2400" dirty="0"/>
          </a:p>
          <a:p>
            <a:pPr marL="402336" lvl="1" indent="0">
              <a:buNone/>
            </a:pPr>
            <a:endParaRPr kumimoji="1" lang="en-US" altLang="zh-CN" sz="2400" dirty="0" smtClean="0"/>
          </a:p>
          <a:p>
            <a:pPr marL="402336" lvl="1" indent="0">
              <a:buNone/>
            </a:pPr>
            <a:endParaRPr kumimoji="1" lang="en-US" altLang="zh-CN" sz="2400" dirty="0"/>
          </a:p>
          <a:p>
            <a:pPr marL="402336" lvl="1" indent="0">
              <a:buNone/>
            </a:pPr>
            <a:r>
              <a:rPr kumimoji="1" lang="zh-CN" altLang="en-US" sz="2400" dirty="0" smtClean="0"/>
              <a:t>采样核：</a:t>
            </a:r>
            <a:endParaRPr kumimoji="1" lang="en-US" altLang="zh-CN" sz="2400" dirty="0" smtClean="0"/>
          </a:p>
          <a:p>
            <a:pPr lvl="1"/>
            <a:endParaRPr kumimoji="1" lang="en-US" altLang="zh-CN" sz="2400" dirty="0" smtClean="0"/>
          </a:p>
        </p:txBody>
      </p:sp>
      <p:pic>
        <p:nvPicPr>
          <p:cNvPr id="8" name="图片 7" descr="Screen Shot 2018-03-08 at 00.32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786" y="3242523"/>
            <a:ext cx="5184765" cy="608887"/>
          </a:xfrm>
          <a:prstGeom prst="rect">
            <a:avLst/>
          </a:prstGeom>
        </p:spPr>
      </p:pic>
      <p:pic>
        <p:nvPicPr>
          <p:cNvPr id="13" name="图片 12" descr="Screen Shot 2018-03-08 at 00.33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84" y="4212861"/>
            <a:ext cx="2364819" cy="45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88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>
                <a:solidFill>
                  <a:srgbClr val="F7DF56"/>
                </a:solidFill>
              </a:rPr>
              <a:t>多标签标注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损失函数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CNN</a:t>
            </a:r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marL="402336" lvl="1" indent="0">
              <a:buNone/>
            </a:pPr>
            <a:r>
              <a:rPr lang="zh-CN" altLang="zh-CN" sz="2400" dirty="0"/>
              <a:t>分类损失</a:t>
            </a:r>
            <a:r>
              <a:rPr lang="en-US" altLang="zh-CN" sz="2400" dirty="0" err="1"/>
              <a:t>Lcls</a:t>
            </a:r>
            <a:r>
              <a:rPr lang="zh-CN" altLang="zh-CN" sz="2400" dirty="0"/>
              <a:t>是一个</a:t>
            </a:r>
            <a:r>
              <a:rPr lang="en-US" altLang="zh-CN" sz="2400" dirty="0"/>
              <a:t>binary logistic loss</a:t>
            </a:r>
            <a:r>
              <a:rPr lang="zh-CN" altLang="zh-CN" sz="2400" dirty="0" smtClean="0"/>
              <a:t>，</a:t>
            </a:r>
            <a:endParaRPr lang="en-US" altLang="zh-CN" sz="2400" dirty="0" smtClean="0"/>
          </a:p>
          <a:p>
            <a:pPr marL="402336" lvl="1" indent="0">
              <a:buNone/>
            </a:pPr>
            <a:r>
              <a:rPr lang="zh-CN" altLang="zh-CN" sz="2400" dirty="0" smtClean="0"/>
              <a:t>回归损失</a:t>
            </a:r>
            <a:r>
              <a:rPr lang="en-US" altLang="zh-CN" sz="2400" dirty="0" err="1"/>
              <a:t>Lreg</a:t>
            </a:r>
            <a:r>
              <a:rPr lang="en-US" altLang="zh-CN" sz="2400" dirty="0"/>
              <a:t>=</a:t>
            </a:r>
            <a:r>
              <a:rPr lang="en-US" altLang="zh-CN" sz="2400" dirty="0" smtClean="0"/>
              <a:t>R</a:t>
            </a:r>
            <a:r>
              <a:rPr lang="en-US" altLang="zh-CN" sz="2400" dirty="0"/>
              <a:t>(</a:t>
            </a:r>
            <a:r>
              <a:rPr lang="en-US" altLang="zh-CN" sz="2400" dirty="0" err="1" smtClean="0"/>
              <a:t>ti</a:t>
            </a:r>
            <a:r>
              <a:rPr lang="en-US" altLang="zh-CN" sz="2400" dirty="0" err="1"/>
              <a:t>-ti</a:t>
            </a:r>
            <a:r>
              <a:rPr lang="en-US" altLang="zh-CN" sz="2400" dirty="0" smtClean="0"/>
              <a:t>*)</a:t>
            </a:r>
            <a:r>
              <a:rPr lang="zh-CN" altLang="zh-CN" sz="2400" dirty="0" smtClean="0"/>
              <a:t>是一个</a:t>
            </a:r>
            <a:r>
              <a:rPr lang="en-US" altLang="zh-CN" sz="2400" dirty="0"/>
              <a:t>smooth L1 loss</a:t>
            </a:r>
            <a:r>
              <a:rPr lang="zh-CN" altLang="zh-CN" sz="2400" dirty="0"/>
              <a:t>。</a:t>
            </a:r>
            <a:r>
              <a:rPr lang="en-US" altLang="zh-CN" sz="2400" dirty="0"/>
              <a:t> </a:t>
            </a:r>
            <a:endParaRPr lang="en-US" altLang="zh-CN" sz="2400" dirty="0" smtClean="0"/>
          </a:p>
          <a:p>
            <a:pPr marL="402336" lvl="1" indent="0">
              <a:buNone/>
            </a:pPr>
            <a:endParaRPr kumimoji="1" lang="en-US" altLang="zh-CN" sz="2400" dirty="0"/>
          </a:p>
        </p:txBody>
      </p:sp>
      <p:pic>
        <p:nvPicPr>
          <p:cNvPr id="4" name="图片 3" descr="Screen Shot 2016-11-21 at 12.47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360" y="2645581"/>
            <a:ext cx="6055334" cy="716878"/>
          </a:xfrm>
          <a:prstGeom prst="rect">
            <a:avLst/>
          </a:prstGeom>
        </p:spPr>
      </p:pic>
      <p:pic>
        <p:nvPicPr>
          <p:cNvPr id="5" name="图片 4" descr="Screen Shot 2018-03-08 at 00.38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187" y="4734332"/>
            <a:ext cx="3539782" cy="762884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035693" y="1447800"/>
            <a:ext cx="7897995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lvl="1"/>
            <a:r>
              <a:rPr kumimoji="1" lang="en-US" altLang="zh-CN" smtClean="0"/>
              <a:t>RNN</a:t>
            </a:r>
            <a:r>
              <a:rPr kumimoji="1" lang="en-US" altLang="zh-CN" smtClean="0"/>
              <a:t>——cross entropy</a:t>
            </a:r>
            <a:endParaRPr kumimoji="1" lang="en-US" altLang="zh-CN" smtClean="0"/>
          </a:p>
          <a:p>
            <a:pPr marL="402336" lvl="1" indent="0">
              <a:buFont typeface="Verdana"/>
              <a:buNone/>
            </a:pPr>
            <a:r>
              <a:rPr lang="en-US" altLang="zh-CN" sz="2400" smtClean="0"/>
              <a:t>   t</a:t>
            </a:r>
            <a:r>
              <a:rPr lang="zh-CN" altLang="zh-CN" sz="2400" smtClean="0"/>
              <a:t>时刻的损失函数</a:t>
            </a:r>
            <a:r>
              <a:rPr lang="zh-CN" altLang="zh-CN" sz="2400" smtClean="0"/>
              <a:t>：</a:t>
            </a:r>
            <a:endParaRPr lang="en-US" altLang="zh-CN" sz="2400" smtClean="0"/>
          </a:p>
          <a:p>
            <a:pPr marL="402336" lvl="1" indent="0">
              <a:buFont typeface="Verdana"/>
              <a:buNone/>
            </a:pPr>
            <a:endParaRPr kumimoji="1" lang="en-US" altLang="zh-CN" sz="2400" smtClean="0"/>
          </a:p>
          <a:p>
            <a:pPr marL="402336" lvl="1" indent="0">
              <a:buFont typeface="Verdana"/>
              <a:buNone/>
            </a:pPr>
            <a:endParaRPr kumimoji="1" lang="en-US" altLang="zh-CN" sz="2400" smtClean="0"/>
          </a:p>
          <a:p>
            <a:pPr marL="402336" lvl="1" indent="0">
              <a:buFont typeface="Verdana"/>
              <a:buNone/>
            </a:pPr>
            <a:endParaRPr kumimoji="1" lang="en-US" altLang="zh-CN" sz="2400" smtClean="0"/>
          </a:p>
          <a:p>
            <a:pPr marL="402336" lvl="1" indent="0">
              <a:buFont typeface="Verdana"/>
              <a:buNone/>
            </a:pPr>
            <a:r>
              <a:rPr lang="en-US" altLang="zh-CN" sz="2400" smtClean="0"/>
              <a:t>   </a:t>
            </a:r>
            <a:r>
              <a:rPr lang="zh-CN" altLang="zh-CN" sz="2400" smtClean="0"/>
              <a:t>对于大小为</a:t>
            </a:r>
            <a:r>
              <a:rPr lang="en-US" altLang="zh-CN" sz="2400" smtClean="0"/>
              <a:t>T</a:t>
            </a:r>
            <a:r>
              <a:rPr lang="zh-CN" altLang="zh-CN" sz="2400" smtClean="0"/>
              <a:t>的文本，损失函数</a:t>
            </a:r>
            <a:r>
              <a:rPr lang="zh-CN" altLang="en-US" sz="2400" smtClean="0"/>
              <a:t>为</a:t>
            </a:r>
            <a:r>
              <a:rPr lang="zh-CN" altLang="zh-CN" sz="2400" smtClean="0"/>
              <a:t>：</a:t>
            </a:r>
            <a:endParaRPr lang="en-US" altLang="zh-CN" sz="2400" smtClean="0"/>
          </a:p>
          <a:p>
            <a:pPr marL="402336" lvl="1" indent="0">
              <a:buFont typeface="Verdana"/>
              <a:buNone/>
            </a:pPr>
            <a:endParaRPr kumimoji="1" lang="zh-CN" altLang="en-US" sz="2400" dirty="0"/>
          </a:p>
        </p:txBody>
      </p:sp>
      <p:pic>
        <p:nvPicPr>
          <p:cNvPr id="7" name="图片 6" descr="Screen Shot 2016-11-21 at 12.56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341" y="2571750"/>
            <a:ext cx="2489200" cy="850900"/>
          </a:xfrm>
          <a:prstGeom prst="rect">
            <a:avLst/>
          </a:prstGeom>
        </p:spPr>
      </p:pic>
      <p:pic>
        <p:nvPicPr>
          <p:cNvPr id="8" name="图片 7" descr="Screen Shot 2016-11-21 at 12.57.3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22" y="4414164"/>
            <a:ext cx="38862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2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400" dirty="0" smtClean="0">
                <a:solidFill>
                  <a:srgbClr val="F7DF56"/>
                </a:solidFill>
              </a:rPr>
              <a:t>箱体重建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1907" y="1418198"/>
            <a:ext cx="7699925" cy="4525963"/>
          </a:xfrm>
        </p:spPr>
        <p:txBody>
          <a:bodyPr>
            <a:normAutofit/>
          </a:bodyPr>
          <a:lstStyle/>
          <a:p>
            <a:r>
              <a:rPr kumimoji="1" lang="zh-CN" altLang="en-US" sz="2800" dirty="0" smtClean="0"/>
              <a:t>根据室内图像特点，假设：</a:t>
            </a:r>
            <a:endParaRPr kumimoji="1" lang="en-US" altLang="zh-CN" sz="2800" dirty="0" smtClean="0"/>
          </a:p>
          <a:p>
            <a:pPr lvl="1"/>
            <a:r>
              <a:rPr lang="zh-CN" altLang="zh-CN" sz="2400" dirty="0"/>
              <a:t>家具的形状规则，所以可以用立方体粗略表示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zh-CN" altLang="zh-CN" sz="2400" dirty="0"/>
              <a:t>家具沿墙线摆放，所以家具平面平行于墙面。</a:t>
            </a:r>
            <a:r>
              <a:rPr lang="en-US" altLang="zh-CN" sz="2400" dirty="0"/>
              <a:t> </a:t>
            </a:r>
            <a:endParaRPr kumimoji="1" lang="zh-CN" altLang="en-US" sz="2400" dirty="0"/>
          </a:p>
        </p:txBody>
      </p:sp>
      <p:pic>
        <p:nvPicPr>
          <p:cNvPr id="34" name="图片 3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79" y="3156221"/>
            <a:ext cx="7422468" cy="2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0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夏至.thmx</Template>
  <TotalTime>10013</TotalTime>
  <Words>586</Words>
  <Application>Microsoft Macintosh PowerPoint</Application>
  <PresentationFormat>全屏显示(4:3)</PresentationFormat>
  <Paragraphs>197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夏至</vt:lpstr>
      <vt:lpstr>室内图像的家具多标签标注与箱体重建算法研究</vt:lpstr>
      <vt:lpstr>研究背景</vt:lpstr>
      <vt:lpstr>研究背景</vt:lpstr>
      <vt:lpstr>研究内容</vt:lpstr>
      <vt:lpstr>多标签标注</vt:lpstr>
      <vt:lpstr>多标签标注</vt:lpstr>
      <vt:lpstr>多标签标注</vt:lpstr>
      <vt:lpstr>多标签标注</vt:lpstr>
      <vt:lpstr>箱体重建</vt:lpstr>
      <vt:lpstr>箱体重建</vt:lpstr>
      <vt:lpstr>箱体重建</vt:lpstr>
      <vt:lpstr>箱体重建</vt:lpstr>
      <vt:lpstr>具体实现</vt:lpstr>
      <vt:lpstr>具体实现</vt:lpstr>
      <vt:lpstr>实验结果</vt:lpstr>
      <vt:lpstr>实验结果</vt:lpstr>
      <vt:lpstr>实验结果</vt:lpstr>
      <vt:lpstr>实验结果</vt:lpstr>
      <vt:lpstr>实验结果</vt:lpstr>
      <vt:lpstr>实验结果</vt:lpstr>
      <vt:lpstr>Thank You!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 tianyao</dc:creator>
  <cp:lastModifiedBy>ma tianyao</cp:lastModifiedBy>
  <cp:revision>262</cp:revision>
  <dcterms:created xsi:type="dcterms:W3CDTF">2016-11-20T16:12:23Z</dcterms:created>
  <dcterms:modified xsi:type="dcterms:W3CDTF">2018-03-08T09:05:09Z</dcterms:modified>
</cp:coreProperties>
</file>